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97" r:id="rId2"/>
  </p:sldMasterIdLst>
  <p:notesMasterIdLst>
    <p:notesMasterId r:id="rId41"/>
  </p:notesMasterIdLst>
  <p:handoutMasterIdLst>
    <p:handoutMasterId r:id="rId42"/>
  </p:handoutMasterIdLst>
  <p:sldIdLst>
    <p:sldId id="256" r:id="rId3"/>
    <p:sldId id="261" r:id="rId4"/>
    <p:sldId id="314" r:id="rId5"/>
    <p:sldId id="304" r:id="rId6"/>
    <p:sldId id="305" r:id="rId7"/>
    <p:sldId id="306" r:id="rId8"/>
    <p:sldId id="297" r:id="rId9"/>
    <p:sldId id="312" r:id="rId10"/>
    <p:sldId id="337" r:id="rId11"/>
    <p:sldId id="338" r:id="rId12"/>
    <p:sldId id="339" r:id="rId13"/>
    <p:sldId id="272" r:id="rId14"/>
    <p:sldId id="273" r:id="rId15"/>
    <p:sldId id="274" r:id="rId16"/>
    <p:sldId id="276" r:id="rId17"/>
    <p:sldId id="278" r:id="rId18"/>
    <p:sldId id="291" r:id="rId19"/>
    <p:sldId id="292" r:id="rId20"/>
    <p:sldId id="293" r:id="rId21"/>
    <p:sldId id="294" r:id="rId22"/>
    <p:sldId id="299" r:id="rId23"/>
    <p:sldId id="286" r:id="rId24"/>
    <p:sldId id="287" r:id="rId25"/>
    <p:sldId id="288" r:id="rId26"/>
    <p:sldId id="290" r:id="rId27"/>
    <p:sldId id="343" r:id="rId28"/>
    <p:sldId id="344" r:id="rId29"/>
    <p:sldId id="345" r:id="rId30"/>
    <p:sldId id="346" r:id="rId31"/>
    <p:sldId id="347" r:id="rId32"/>
    <p:sldId id="348" r:id="rId33"/>
    <p:sldId id="349" r:id="rId34"/>
    <p:sldId id="350" r:id="rId35"/>
    <p:sldId id="351" r:id="rId36"/>
    <p:sldId id="352" r:id="rId37"/>
    <p:sldId id="353" r:id="rId38"/>
    <p:sldId id="354" r:id="rId39"/>
    <p:sldId id="355" r:id="rId40"/>
  </p:sldIdLst>
  <p:sldSz cx="14630400" cy="8229600"/>
  <p:notesSz cx="6858000" cy="91440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64091-958E-9247-9B6D-84F748EDCF5E}">
          <p14:sldIdLst>
            <p14:sldId id="256"/>
            <p14:sldId id="261"/>
            <p14:sldId id="314"/>
            <p14:sldId id="304"/>
            <p14:sldId id="305"/>
            <p14:sldId id="306"/>
            <p14:sldId id="297"/>
            <p14:sldId id="312"/>
            <p14:sldId id="337"/>
            <p14:sldId id="338"/>
            <p14:sldId id="339"/>
            <p14:sldId id="272"/>
            <p14:sldId id="273"/>
            <p14:sldId id="274"/>
            <p14:sldId id="276"/>
            <p14:sldId id="278"/>
            <p14:sldId id="291"/>
            <p14:sldId id="292"/>
            <p14:sldId id="293"/>
            <p14:sldId id="294"/>
            <p14:sldId id="299"/>
            <p14:sldId id="286"/>
            <p14:sldId id="287"/>
            <p14:sldId id="288"/>
            <p14:sldId id="290"/>
            <p14:sldId id="343"/>
            <p14:sldId id="344"/>
            <p14:sldId id="345"/>
            <p14:sldId id="346"/>
            <p14:sldId id="347"/>
            <p14:sldId id="348"/>
            <p14:sldId id="349"/>
            <p14:sldId id="350"/>
            <p14:sldId id="351"/>
            <p14:sldId id="352"/>
            <p14:sldId id="353"/>
            <p14:sldId id="354"/>
            <p14:sldId id="355"/>
          </p14:sldIdLst>
        </p14:section>
      </p14:sectionLst>
    </p:ext>
    <p:ext uri="{EFAFB233-063F-42B5-8137-9DF3F51BA10A}">
      <p15:sldGuideLst xmlns:p15="http://schemas.microsoft.com/office/powerpoint/2012/main">
        <p15:guide id="1" orient="horz" pos="555">
          <p15:clr>
            <a:srgbClr val="A4A3A4"/>
          </p15:clr>
        </p15:guide>
        <p15:guide id="2" pos="8828">
          <p15:clr>
            <a:srgbClr val="A4A3A4"/>
          </p15:clr>
        </p15:guide>
        <p15:guide id="3" pos="316">
          <p15:clr>
            <a:srgbClr val="A4A3A4"/>
          </p15:clr>
        </p15:guide>
        <p15:guide id="4" pos="6110">
          <p15:clr>
            <a:srgbClr val="A4A3A4"/>
          </p15:clr>
        </p15:guide>
        <p15:guide id="5" pos="4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3"/>
    <a:srgbClr val="DDB8DC"/>
    <a:srgbClr val="427BBC"/>
    <a:srgbClr val="A7D68E"/>
    <a:srgbClr val="00AFD9"/>
    <a:srgbClr val="BB77C4"/>
    <a:srgbClr val="1174B8"/>
    <a:srgbClr val="39C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1"/>
    <p:restoredTop sz="89747"/>
  </p:normalViewPr>
  <p:slideViewPr>
    <p:cSldViewPr snapToGrid="0" snapToObjects="1" showGuides="1">
      <p:cViewPr varScale="1">
        <p:scale>
          <a:sx n="62" d="100"/>
          <a:sy n="62" d="100"/>
        </p:scale>
        <p:origin x="1434" y="72"/>
      </p:cViewPr>
      <p:guideLst>
        <p:guide orient="horz" pos="555"/>
        <p:guide pos="8828"/>
        <p:guide pos="316"/>
        <p:guide pos="6110"/>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04"/>
    </p:cViewPr>
  </p:sorterViewPr>
  <p:notesViewPr>
    <p:cSldViewPr snapToGrid="0" snapToObjects="1">
      <p:cViewPr varScale="1">
        <p:scale>
          <a:sx n="88" d="100"/>
          <a:sy n="88" d="100"/>
        </p:scale>
        <p:origin x="38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F7061-80C1-604D-992A-05BBE7E346F4}" type="datetimeFigureOut">
              <a:rPr lang="en-US" smtClean="0"/>
              <a:t>12/6/2017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3CBB4-F845-9F4B-A41F-7163A0321D6C}" type="slidenum">
              <a:rPr lang="en-US" smtClean="0"/>
              <a:t>‹#›</a:t>
            </a:fld>
            <a:endParaRPr lang="en-US" dirty="0"/>
          </a:p>
        </p:txBody>
      </p:sp>
    </p:spTree>
    <p:extLst>
      <p:ext uri="{BB962C8B-B14F-4D97-AF65-F5344CB8AC3E}">
        <p14:creationId xmlns:p14="http://schemas.microsoft.com/office/powerpoint/2010/main" val="4476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71FB-D8B8-0647-83B7-29925BB5E856}" type="datetimeFigureOut">
              <a:rPr lang="en-US" smtClean="0"/>
              <a:t>12/6/2017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8A2F8-54F1-AB4E-B8B5-B1130F7515F8}" type="slidenum">
              <a:rPr lang="en-US" smtClean="0"/>
              <a:t>‹#›</a:t>
            </a:fld>
            <a:endParaRPr lang="en-US" dirty="0"/>
          </a:p>
        </p:txBody>
      </p:sp>
    </p:spTree>
    <p:extLst>
      <p:ext uri="{BB962C8B-B14F-4D97-AF65-F5344CB8AC3E}">
        <p14:creationId xmlns:p14="http://schemas.microsoft.com/office/powerpoint/2010/main" val="4332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a:t>
            </a:fld>
            <a:endParaRPr lang="en-US" dirty="0"/>
          </a:p>
        </p:txBody>
      </p:sp>
    </p:spTree>
    <p:extLst>
      <p:ext uri="{BB962C8B-B14F-4D97-AF65-F5344CB8AC3E}">
        <p14:creationId xmlns:p14="http://schemas.microsoft.com/office/powerpoint/2010/main" val="171479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a:t>
            </a:fld>
            <a:endParaRPr lang="en-US" dirty="0"/>
          </a:p>
        </p:txBody>
      </p:sp>
    </p:spTree>
    <p:extLst>
      <p:ext uri="{BB962C8B-B14F-4D97-AF65-F5344CB8AC3E}">
        <p14:creationId xmlns:p14="http://schemas.microsoft.com/office/powerpoint/2010/main" val="356258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a:t>
            </a:fld>
            <a:endParaRPr lang="en-US" dirty="0"/>
          </a:p>
        </p:txBody>
      </p:sp>
    </p:spTree>
    <p:extLst>
      <p:ext uri="{BB962C8B-B14F-4D97-AF65-F5344CB8AC3E}">
        <p14:creationId xmlns:p14="http://schemas.microsoft.com/office/powerpoint/2010/main" val="345936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7</a:t>
            </a:fld>
            <a:endParaRPr lang="en-US" dirty="0"/>
          </a:p>
        </p:txBody>
      </p:sp>
    </p:spTree>
    <p:extLst>
      <p:ext uri="{BB962C8B-B14F-4D97-AF65-F5344CB8AC3E}">
        <p14:creationId xmlns:p14="http://schemas.microsoft.com/office/powerpoint/2010/main" val="193812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18</a:t>
            </a:fld>
            <a:endParaRPr lang="en-US" dirty="0"/>
          </a:p>
        </p:txBody>
      </p:sp>
    </p:spTree>
    <p:extLst>
      <p:ext uri="{BB962C8B-B14F-4D97-AF65-F5344CB8AC3E}">
        <p14:creationId xmlns:p14="http://schemas.microsoft.com/office/powerpoint/2010/main" val="66538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 level view</a:t>
            </a:r>
            <a:r>
              <a:rPr lang="en-US" baseline="0" dirty="0"/>
              <a:t> is quite “lengthy” be sure to scroll down to display the remaining metrics</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20</a:t>
            </a:fld>
            <a:endParaRPr lang="en-US" dirty="0"/>
          </a:p>
        </p:txBody>
      </p:sp>
    </p:spTree>
    <p:extLst>
      <p:ext uri="{BB962C8B-B14F-4D97-AF65-F5344CB8AC3E}">
        <p14:creationId xmlns:p14="http://schemas.microsoft.com/office/powerpoint/2010/main" val="27061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23</a:t>
            </a:fld>
            <a:endParaRPr lang="en-US" dirty="0"/>
          </a:p>
        </p:txBody>
      </p:sp>
    </p:spTree>
    <p:extLst>
      <p:ext uri="{BB962C8B-B14F-4D97-AF65-F5344CB8AC3E}">
        <p14:creationId xmlns:p14="http://schemas.microsoft.com/office/powerpoint/2010/main" val="3662024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a:t>
            </a:r>
            <a:r>
              <a:rPr lang="en-US" baseline="0" dirty="0"/>
              <a:t> Container View </a:t>
            </a:r>
            <a:r>
              <a:rPr lang="en-US" baseline="0"/>
              <a:t>is sortabale </a:t>
            </a:r>
            <a:r>
              <a:rPr lang="en-US" baseline="0" dirty="0"/>
              <a:t>by container id, command etc.</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24</a:t>
            </a:fld>
            <a:endParaRPr lang="en-US" dirty="0"/>
          </a:p>
        </p:txBody>
      </p:sp>
    </p:spTree>
    <p:extLst>
      <p:ext uri="{BB962C8B-B14F-4D97-AF65-F5344CB8AC3E}">
        <p14:creationId xmlns:p14="http://schemas.microsoft.com/office/powerpoint/2010/main" val="3118550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view</a:t>
            </a:r>
            <a:r>
              <a:rPr lang="en-US" baseline="0" dirty="0"/>
              <a:t> of the </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25</a:t>
            </a:fld>
            <a:endParaRPr lang="en-US" dirty="0"/>
          </a:p>
        </p:txBody>
      </p:sp>
    </p:spTree>
    <p:extLst>
      <p:ext uri="{BB962C8B-B14F-4D97-AF65-F5344CB8AC3E}">
        <p14:creationId xmlns:p14="http://schemas.microsoft.com/office/powerpoint/2010/main" val="457151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p:spPr>
        <p:txBody>
          <a:bodyPr anchor="b" anchorCtr="0">
            <a:noAutofit/>
          </a:bodyPr>
          <a:lstStyle>
            <a:lvl1pPr algn="l">
              <a:lnSpc>
                <a:spcPct val="85000"/>
              </a:lnSpc>
              <a:defRPr sz="544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06402" y="4951778"/>
            <a:ext cx="9509760" cy="1037014"/>
          </a:xfr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5470" y="966181"/>
            <a:ext cx="6385379" cy="206825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291C0EA3-DC22-204D-96F9-FD71307C5508}" type="datetimeFigureOut">
              <a:rPr lang="en-US" smtClean="0"/>
              <a:t>12/6/2017</a:t>
            </a:fld>
            <a:endParaRPr lang="en-US" dirty="0"/>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485120" y="7627621"/>
            <a:ext cx="3413760" cy="438150"/>
          </a:xfrm>
          <a:prstGeom prst="rect">
            <a:avLst/>
          </a:prstGeom>
        </p:spPr>
        <p:txBody>
          <a:bodyPr/>
          <a:lstStyle/>
          <a:p>
            <a:fld id="{0EEE86FC-2FB5-5046-AEAE-43435FBBD983}" type="slidenum">
              <a:rPr lang="en-US" smtClean="0"/>
              <a:t>‹#›</a:t>
            </a:fld>
            <a:endParaRPr lang="en-US" dirty="0"/>
          </a:p>
        </p:txBody>
      </p:sp>
    </p:spTree>
    <p:extLst>
      <p:ext uri="{BB962C8B-B14F-4D97-AF65-F5344CB8AC3E}">
        <p14:creationId xmlns:p14="http://schemas.microsoft.com/office/powerpoint/2010/main" val="375905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D360-C506-41AD-A4CD-4709BF26577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he-IL"/>
          </a:p>
        </p:txBody>
      </p:sp>
      <p:sp>
        <p:nvSpPr>
          <p:cNvPr id="3" name="Subtitle 2">
            <a:extLst>
              <a:ext uri="{FF2B5EF4-FFF2-40B4-BE49-F238E27FC236}">
                <a16:creationId xmlns:a16="http://schemas.microsoft.com/office/drawing/2014/main" id="{99749FD3-D767-4605-B0C1-035CD2606AC5}"/>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7D911ABE-487E-4884-9FF3-47A3A74B5FEB}"/>
              </a:ext>
            </a:extLst>
          </p:cNvPr>
          <p:cNvSpPr>
            <a:spLocks noGrp="1"/>
          </p:cNvSpPr>
          <p:nvPr>
            <p:ph type="dt" sz="half" idx="10"/>
          </p:nvPr>
        </p:nvSpPr>
        <p:spPr/>
        <p:txBody>
          <a:bodyPr/>
          <a:lstStyle/>
          <a:p>
            <a:fld id="{D4ABE541-74D6-415F-AB82-A56BF7E5BAB0}" type="datetimeFigureOut">
              <a:rPr lang="he-IL" smtClean="0"/>
              <a:t>י"ח/כסלו/תשע"ח</a:t>
            </a:fld>
            <a:endParaRPr lang="he-IL"/>
          </a:p>
        </p:txBody>
      </p:sp>
      <p:sp>
        <p:nvSpPr>
          <p:cNvPr id="5" name="Footer Placeholder 4">
            <a:extLst>
              <a:ext uri="{FF2B5EF4-FFF2-40B4-BE49-F238E27FC236}">
                <a16:creationId xmlns:a16="http://schemas.microsoft.com/office/drawing/2014/main" id="{26300B28-11E7-447F-9372-A7114D02338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DC8E614-F399-417A-AA67-6FCC7B503FE7}"/>
              </a:ext>
            </a:extLst>
          </p:cNvPr>
          <p:cNvSpPr>
            <a:spLocks noGrp="1"/>
          </p:cNvSpPr>
          <p:nvPr>
            <p:ph type="sldNum" sz="quarter" idx="12"/>
          </p:nvPr>
        </p:nvSpPr>
        <p:spPr/>
        <p:txBody>
          <a:bodyPr/>
          <a:lstStyle/>
          <a:p>
            <a:fld id="{A5D96251-4819-4523-BDFF-F1F05912985A}" type="slidenum">
              <a:rPr lang="he-IL" smtClean="0"/>
              <a:t>‹#›</a:t>
            </a:fld>
            <a:endParaRPr lang="he-IL"/>
          </a:p>
        </p:txBody>
      </p:sp>
    </p:spTree>
    <p:extLst>
      <p:ext uri="{BB962C8B-B14F-4D97-AF65-F5344CB8AC3E}">
        <p14:creationId xmlns:p14="http://schemas.microsoft.com/office/powerpoint/2010/main" val="1556305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5" name="Content Placeholder 4"/>
          <p:cNvSpPr>
            <a:spLocks noGrp="1"/>
          </p:cNvSpPr>
          <p:nvPr>
            <p:ph sz="quarter" idx="11"/>
          </p:nvPr>
        </p:nvSpPr>
        <p:spPr>
          <a:xfrm>
            <a:off x="468946" y="1443707"/>
            <a:ext cx="13064176" cy="6096082"/>
          </a:xfrm>
        </p:spPr>
        <p:txBody>
          <a:bodyPr/>
          <a:lstStyle>
            <a:lvl2pPr marL="635237" indent="-253078">
              <a:buClr>
                <a:schemeClr val="tx1"/>
              </a:buClr>
              <a:buSzPct val="90000"/>
              <a:buFont typeface=".AppleSystemUIFont" charset="-120"/>
              <a:buChar char="–"/>
              <a:defRPr/>
            </a:lvl2pPr>
            <a:lvl3pPr marL="946506" indent="-275939">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8600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10" name="Text Placeholder 9"/>
          <p:cNvSpPr>
            <a:spLocks noGrp="1"/>
          </p:cNvSpPr>
          <p:nvPr>
            <p:ph type="body" sz="quarter" idx="12" hasCustomPrompt="1"/>
          </p:nvPr>
        </p:nvSpPr>
        <p:spPr>
          <a:xfrm>
            <a:off x="465138" y="1427163"/>
            <a:ext cx="13074650" cy="6129337"/>
          </a:xfrm>
        </p:spPr>
        <p:txBody>
          <a:bodyPr anchor="ctr" anchorCtr="0"/>
          <a:lstStyle>
            <a:lvl1pPr algn="ctr">
              <a:defRPr baseline="0"/>
            </a:lvl1pPr>
          </a:lstStyle>
          <a:p>
            <a:pPr lvl="0"/>
            <a:r>
              <a:rPr lang="en-US" dirty="0"/>
              <a:t>This presentation is intended for an IBM internal audience only. </a:t>
            </a:r>
          </a:p>
        </p:txBody>
      </p:sp>
    </p:spTree>
    <p:extLst>
      <p:ext uri="{BB962C8B-B14F-4D97-AF65-F5344CB8AC3E}">
        <p14:creationId xmlns:p14="http://schemas.microsoft.com/office/powerpoint/2010/main" val="767233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1055048"/>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69175" y="1442803"/>
            <a:ext cx="13429938" cy="6170426"/>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3659855" y="7729863"/>
            <a:ext cx="640614" cy="438150"/>
          </a:xfrm>
          <a:prstGeom prst="rect">
            <a:avLst/>
          </a:prstGeom>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94308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4630400" cy="5873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167360" y="7625716"/>
            <a:ext cx="1008381" cy="306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Placeholder 5"/>
          <p:cNvSpPr>
            <a:spLocks noGrp="1"/>
          </p:cNvSpPr>
          <p:nvPr>
            <p:ph type="body" sz="quarter" idx="10"/>
          </p:nvPr>
        </p:nvSpPr>
        <p:spPr>
          <a:xfrm>
            <a:off x="541325" y="4443984"/>
            <a:ext cx="13606272" cy="405994"/>
          </a:xfrm>
          <a:prstGeom prst="rect">
            <a:avLst/>
          </a:prstGeom>
          <a:solidFill>
            <a:srgbClr val="00B0F0">
              <a:alpha val="30196"/>
            </a:srgbClr>
          </a:solidFill>
        </p:spPr>
        <p:txBody>
          <a:bodyPr anchor="b"/>
          <a:lstStyle>
            <a:lvl1pPr marL="0" indent="0">
              <a:spcBef>
                <a:spcPts val="1584"/>
              </a:spcBef>
              <a:buNone/>
              <a:defRPr sz="2640">
                <a:solidFill>
                  <a:schemeClr val="bg1"/>
                </a:solidFill>
              </a:defRPr>
            </a:lvl1pPr>
            <a:lvl5pPr>
              <a:buNone/>
              <a:defRPr/>
            </a:lvl5pPr>
          </a:lstStyle>
          <a:p>
            <a:pPr lvl="0"/>
            <a:r>
              <a:rPr lang="en-US" dirty="0"/>
              <a:t>Click to edit Master text styles</a:t>
            </a:r>
          </a:p>
        </p:txBody>
      </p:sp>
      <p:sp>
        <p:nvSpPr>
          <p:cNvPr id="8" name="Text Placeholder 7"/>
          <p:cNvSpPr>
            <a:spLocks noGrp="1"/>
          </p:cNvSpPr>
          <p:nvPr>
            <p:ph type="body" sz="quarter" idx="11"/>
          </p:nvPr>
        </p:nvSpPr>
        <p:spPr>
          <a:xfrm>
            <a:off x="541325" y="6563560"/>
            <a:ext cx="13606272" cy="438912"/>
          </a:xfrm>
          <a:prstGeom prst="rect">
            <a:avLst/>
          </a:prstGeom>
        </p:spPr>
        <p:txBody>
          <a:bodyPr/>
          <a:lstStyle>
            <a:lvl1pPr marL="0" indent="0">
              <a:spcBef>
                <a:spcPts val="0"/>
              </a:spcBef>
              <a:buNone/>
              <a:defRPr sz="1440"/>
            </a:lvl1pPr>
          </a:lstStyle>
          <a:p>
            <a:pPr lvl="0"/>
            <a:r>
              <a:rPr lang="en-US"/>
              <a:t>Click to edit Master text styles</a:t>
            </a:r>
          </a:p>
        </p:txBody>
      </p:sp>
      <p:sp>
        <p:nvSpPr>
          <p:cNvPr id="9" name="Title 8"/>
          <p:cNvSpPr>
            <a:spLocks noGrp="1"/>
          </p:cNvSpPr>
          <p:nvPr>
            <p:ph type="title"/>
          </p:nvPr>
        </p:nvSpPr>
        <p:spPr>
          <a:xfrm>
            <a:off x="541325" y="3624284"/>
            <a:ext cx="13606272" cy="797756"/>
          </a:xfrm>
          <a:prstGeom prst="rect">
            <a:avLst/>
          </a:prstGeom>
          <a:solidFill>
            <a:srgbClr val="00B0F0">
              <a:alpha val="30196"/>
            </a:srgbClr>
          </a:solidFill>
        </p:spPr>
        <p:txBody>
          <a:bodyPr anchor="b"/>
          <a:lstStyle>
            <a:lvl1pPr>
              <a:defRPr sz="576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7327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o Gradient 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pPr>
              <a:defRPr/>
            </a:pPr>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1411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cxnSp>
        <p:nvCxnSpPr>
          <p:cNvPr id="10" name="Straight Connector 8"/>
          <p:cNvCxnSpPr>
            <a:cxnSpLocks noChangeShapeType="1"/>
          </p:cNvCxnSpPr>
          <p:nvPr userDrawn="1"/>
        </p:nvCxnSpPr>
        <p:spPr bwMode="auto">
          <a:xfrm>
            <a:off x="558801" y="1236346"/>
            <a:ext cx="13713461" cy="1904"/>
          </a:xfrm>
          <a:prstGeom prst="line">
            <a:avLst/>
          </a:prstGeom>
          <a:noFill/>
          <a:ln w="3175" algn="ctr">
            <a:solidFill>
              <a:schemeClr val="accent1"/>
            </a:solidFill>
            <a:round/>
            <a:headEnd/>
            <a:tailEnd/>
          </a:ln>
          <a:extLst>
            <a:ext uri="{909E8E84-426E-40dd-AFC4-6F175D3DCCD1}">
              <a14:hiddenFill xmlns:a14="http://schemas.microsoft.com/office/drawing/2010/main" xmlns="">
                <a:noFill/>
              </a14:hiddenFill>
            </a:ext>
          </a:extLst>
        </p:spPr>
      </p:cxnSp>
      <p:sp>
        <p:nvSpPr>
          <p:cNvPr id="6" name="Rectangle 2"/>
          <p:cNvSpPr>
            <a:spLocks noGrp="1" noChangeArrowheads="1"/>
          </p:cNvSpPr>
          <p:nvPr>
            <p:ph type="title" idx="4294967295"/>
          </p:nvPr>
        </p:nvSpPr>
        <p:spPr>
          <a:xfrm>
            <a:off x="568960" y="674370"/>
            <a:ext cx="13688061" cy="527686"/>
          </a:xfrm>
          <a:prstGeom prst="rect">
            <a:avLst/>
          </a:prstGeom>
        </p:spPr>
        <p:txBody>
          <a:bodyPr/>
          <a:lstStyle/>
          <a:p>
            <a:r>
              <a:rPr lang="en-US" dirty="0"/>
              <a:t>Click to edit Master title style</a:t>
            </a:r>
          </a:p>
        </p:txBody>
      </p:sp>
      <p:sp>
        <p:nvSpPr>
          <p:cNvPr id="7" name="Rectangle 3"/>
          <p:cNvSpPr>
            <a:spLocks noGrp="1" noChangeArrowheads="1"/>
          </p:cNvSpPr>
          <p:nvPr>
            <p:ph type="body" idx="4294967295"/>
          </p:nvPr>
        </p:nvSpPr>
        <p:spPr>
          <a:xfrm>
            <a:off x="568960" y="1362076"/>
            <a:ext cx="13688061" cy="6280784"/>
          </a:xfrm>
          <a:prstGeom prst="rect">
            <a:avLst/>
          </a:prstGeom>
        </p:spPr>
        <p:txBody>
          <a:bodyPr/>
          <a:lstStyle/>
          <a:p>
            <a:pPr lvl="0"/>
            <a:r>
              <a:rPr lang="en-US"/>
              <a:t>Click to edit Master text styles</a:t>
            </a:r>
          </a:p>
        </p:txBody>
      </p:sp>
      <p:sp>
        <p:nvSpPr>
          <p:cNvPr id="14" name="Footer Placeholder 7"/>
          <p:cNvSpPr>
            <a:spLocks noGrp="1" noChangeArrowheads="1"/>
          </p:cNvSpPr>
          <p:nvPr>
            <p:ph type="ftr" sz="quarter" idx="11"/>
          </p:nvPr>
        </p:nvSpPr>
        <p:spPr bwMode="auto">
          <a:xfrm>
            <a:off x="594360"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a:lnSpc>
                <a:spcPct val="100000"/>
              </a:lnSpc>
              <a:defRPr sz="840">
                <a:solidFill>
                  <a:schemeClr val="tx1"/>
                </a:solidFill>
                <a:latin typeface="+mj-lt"/>
              </a:defRPr>
            </a:lvl1pPr>
          </a:lstStyle>
          <a:p>
            <a:pPr>
              <a:defRPr/>
            </a:pPr>
            <a:r>
              <a:rPr lang="en-US" dirty="0"/>
              <a:t>© 2014 IBM Corporation</a:t>
            </a:r>
          </a:p>
        </p:txBody>
      </p:sp>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046709" y="345461"/>
            <a:ext cx="1303021" cy="3792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Footer Placeholder 7"/>
          <p:cNvSpPr txBox="1">
            <a:spLocks noChangeArrowheads="1"/>
          </p:cNvSpPr>
          <p:nvPr userDrawn="1"/>
        </p:nvSpPr>
        <p:spPr bwMode="auto">
          <a:xfrm>
            <a:off x="5212080" y="7805738"/>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defPPr>
              <a:defRPr lang="en-US"/>
            </a:defPPr>
            <a:lvl1pPr algn="l" rtl="0" fontAlgn="base">
              <a:lnSpc>
                <a:spcPct val="100000"/>
              </a:lnSpc>
              <a:spcBef>
                <a:spcPct val="50000"/>
              </a:spcBef>
              <a:spcAft>
                <a:spcPct val="0"/>
              </a:spcAft>
              <a:defRPr sz="700" kern="1200">
                <a:solidFill>
                  <a:schemeClr val="tx1"/>
                </a:solidFill>
                <a:latin typeface="+mj-lt"/>
                <a:ea typeface="+mn-ea"/>
                <a:cs typeface="+mn-cs"/>
              </a:defRPr>
            </a:lvl1pPr>
            <a:lvl2pPr marL="457200" algn="l" rtl="0" fontAlgn="base">
              <a:spcBef>
                <a:spcPct val="50000"/>
              </a:spcBef>
              <a:spcAft>
                <a:spcPct val="0"/>
              </a:spcAft>
              <a:defRPr sz="1200" kern="1200">
                <a:solidFill>
                  <a:schemeClr val="tx1"/>
                </a:solidFill>
                <a:latin typeface="Calibri" pitchFamily="34" charset="0"/>
                <a:ea typeface="+mn-ea"/>
                <a:cs typeface="+mn-cs"/>
              </a:defRPr>
            </a:lvl2pPr>
            <a:lvl3pPr marL="914400" algn="l" rtl="0" fontAlgn="base">
              <a:spcBef>
                <a:spcPct val="50000"/>
              </a:spcBef>
              <a:spcAft>
                <a:spcPct val="0"/>
              </a:spcAft>
              <a:defRPr sz="1200" kern="1200">
                <a:solidFill>
                  <a:schemeClr val="tx1"/>
                </a:solidFill>
                <a:latin typeface="Calibri" pitchFamily="34" charset="0"/>
                <a:ea typeface="+mn-ea"/>
                <a:cs typeface="+mn-cs"/>
              </a:defRPr>
            </a:lvl3pPr>
            <a:lvl4pPr marL="1371600" algn="l" rtl="0" fontAlgn="base">
              <a:spcBef>
                <a:spcPct val="50000"/>
              </a:spcBef>
              <a:spcAft>
                <a:spcPct val="0"/>
              </a:spcAft>
              <a:defRPr sz="1200" kern="1200">
                <a:solidFill>
                  <a:schemeClr val="tx1"/>
                </a:solidFill>
                <a:latin typeface="Calibri" pitchFamily="34" charset="0"/>
                <a:ea typeface="+mn-ea"/>
                <a:cs typeface="+mn-cs"/>
              </a:defRPr>
            </a:lvl4pPr>
            <a:lvl5pPr marL="1828800" algn="l" rtl="0" fontAlgn="base">
              <a:spcBef>
                <a:spcPct val="5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Calibri" pitchFamily="34" charset="0"/>
                <a:ea typeface="+mn-ea"/>
                <a:cs typeface="+mn-cs"/>
              </a:defRPr>
            </a:lvl6pPr>
            <a:lvl7pPr marL="2743200" algn="l" defTabSz="914400" rtl="0" eaLnBrk="1" latinLnBrk="0" hangingPunct="1">
              <a:defRPr sz="1200" kern="1200">
                <a:solidFill>
                  <a:schemeClr val="tx1"/>
                </a:solidFill>
                <a:latin typeface="Calibri" pitchFamily="34" charset="0"/>
                <a:ea typeface="+mn-ea"/>
                <a:cs typeface="+mn-cs"/>
              </a:defRPr>
            </a:lvl7pPr>
            <a:lvl8pPr marL="3200400" algn="l" defTabSz="914400" rtl="0" eaLnBrk="1" latinLnBrk="0" hangingPunct="1">
              <a:defRPr sz="1200" kern="1200">
                <a:solidFill>
                  <a:schemeClr val="tx1"/>
                </a:solidFill>
                <a:latin typeface="Calibri" pitchFamily="34" charset="0"/>
                <a:ea typeface="+mn-ea"/>
                <a:cs typeface="+mn-cs"/>
              </a:defRPr>
            </a:lvl8pPr>
            <a:lvl9pPr marL="3657600" algn="l" defTabSz="914400" rtl="0" eaLnBrk="1" latinLnBrk="0" hangingPunct="1">
              <a:defRPr sz="1200" kern="1200">
                <a:solidFill>
                  <a:schemeClr val="tx1"/>
                </a:solidFill>
                <a:latin typeface="Calibri" pitchFamily="34" charset="0"/>
                <a:ea typeface="+mn-ea"/>
                <a:cs typeface="+mn-cs"/>
              </a:defRPr>
            </a:lvl9pPr>
          </a:lstStyle>
          <a:p>
            <a:pPr algn="ctr">
              <a:defRPr/>
            </a:pPr>
            <a:r>
              <a:rPr lang="en-US" sz="840" dirty="0"/>
              <a:t>IBM Canada Ltd </a:t>
            </a:r>
          </a:p>
        </p:txBody>
      </p:sp>
    </p:spTree>
    <p:extLst>
      <p:ext uri="{BB962C8B-B14F-4D97-AF65-F5344CB8AC3E}">
        <p14:creationId xmlns:p14="http://schemas.microsoft.com/office/powerpoint/2010/main" val="128852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705771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946" y="72145"/>
            <a:ext cx="13064176" cy="1055048"/>
          </a:xfrm>
          <a:prstGeom prst="rect">
            <a:avLst/>
          </a:prstGeom>
        </p:spPr>
        <p:txBody>
          <a:bodyPr vert="horz" lIns="0" tIns="45576" rIns="91152"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469175" y="1442803"/>
            <a:ext cx="13429938" cy="6170426"/>
          </a:xfrm>
          <a:prstGeom prst="rect">
            <a:avLst/>
          </a:prstGeom>
        </p:spPr>
        <p:txBody>
          <a:bodyPr vert="horz" lIns="0" tIns="45576" rIns="91152" bIns="45576"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659855" y="7729863"/>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4" name="TextBox 3"/>
          <p:cNvSpPr txBox="1"/>
          <p:nvPr userDrawn="1"/>
        </p:nvSpPr>
        <p:spPr>
          <a:xfrm>
            <a:off x="468943" y="7804893"/>
            <a:ext cx="4632445" cy="246221"/>
          </a:xfrm>
          <a:prstGeom prst="rect">
            <a:avLst/>
          </a:prstGeom>
          <a:noFill/>
        </p:spPr>
        <p:txBody>
          <a:bodyPr wrap="square" lIns="0" tIns="0" rIns="0" bIns="0" rtlCol="0">
            <a:spAutoFit/>
          </a:bodyPr>
          <a:lstStyle/>
          <a:p>
            <a:pPr defTabSz="728758"/>
            <a:r>
              <a:rPr lang="en-US" sz="1600" b="0" i="0" dirty="0">
                <a:solidFill>
                  <a:srgbClr val="325C80"/>
                </a:solidFill>
                <a:latin typeface="IBM Plex Sans Regular" charset="0"/>
              </a:rPr>
              <a:t>IBM Internal Only</a:t>
            </a:r>
            <a:r>
              <a:rPr lang="en-US" sz="1600" b="0" i="0" baseline="0" dirty="0">
                <a:solidFill>
                  <a:srgbClr val="325C80"/>
                </a:solidFill>
                <a:latin typeface="IBM Plex Sans Regular" charset="0"/>
              </a:rPr>
              <a:t> – Do not share </a:t>
            </a:r>
            <a:r>
              <a:rPr lang="en-US" sz="1600" b="0" i="0" baseline="0">
                <a:solidFill>
                  <a:srgbClr val="325C80"/>
                </a:solidFill>
                <a:latin typeface="IBM Plex Sans Regular" charset="0"/>
              </a:rPr>
              <a:t>with customers</a:t>
            </a:r>
            <a:endParaRPr lang="en-US" sz="1600"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5" cstate="print">
            <a:alphaModFix amt="43000"/>
            <a:extLst>
              <a:ext uri="{28A0092B-C50C-407E-A947-70E740481C1C}">
                <a14:useLocalDpi xmlns:a14="http://schemas.microsoft.com/office/drawing/2010/main"/>
              </a:ext>
            </a:extLst>
          </a:blip>
          <a:stretch>
            <a:fillRect/>
          </a:stretch>
        </p:blipFill>
        <p:spPr>
          <a:xfrm>
            <a:off x="13586162" y="23"/>
            <a:ext cx="1057789" cy="2099733"/>
          </a:xfrm>
          <a:prstGeom prst="rect">
            <a:avLst/>
          </a:prstGeom>
        </p:spPr>
      </p:pic>
    </p:spTree>
    <p:extLst>
      <p:ext uri="{BB962C8B-B14F-4D97-AF65-F5344CB8AC3E}">
        <p14:creationId xmlns:p14="http://schemas.microsoft.com/office/powerpoint/2010/main" val="2079331310"/>
      </p:ext>
    </p:extLst>
  </p:cSld>
  <p:clrMap bg1="lt1" tx1="dk1" bg2="lt2" tx2="dk2" accent1="accent1" accent2="accent2" accent3="accent3" accent4="accent4" accent5="accent5" accent6="accent6" hlink="hlink" folHlink="folHlink"/>
  <p:sldLayoutIdLst>
    <p:sldLayoutId id="2147483682" r:id="rId1"/>
    <p:sldLayoutId id="2147483695" r:id="rId2"/>
    <p:sldLayoutId id="2147483696" r:id="rId3"/>
  </p:sldLayoutIdLst>
  <p:hf hdr="0" ftr="0" dt="0"/>
  <p:txStyles>
    <p:titleStyle>
      <a:lvl1pPr algn="l" defTabSz="728758" rtl="0" eaLnBrk="1" latinLnBrk="0" hangingPunct="1">
        <a:lnSpc>
          <a:spcPct val="85000"/>
        </a:lnSpc>
        <a:spcBef>
          <a:spcPct val="0"/>
        </a:spcBef>
        <a:buNone/>
        <a:defRPr sz="4480" b="0" i="0" kern="1200">
          <a:solidFill>
            <a:schemeClr val="accent4"/>
          </a:solidFill>
          <a:latin typeface="IBM Plex Sans Regular" charset="0"/>
          <a:ea typeface="+mj-ea"/>
          <a:cs typeface="+mj-cs"/>
        </a:defRPr>
      </a:lvl1pPr>
    </p:titleStyle>
    <p:body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8758" rtl="0" eaLnBrk="1" latinLnBrk="0" hangingPunct="1">
        <a:defRPr sz="2880" kern="1200">
          <a:solidFill>
            <a:schemeClr val="tx1"/>
          </a:solidFill>
          <a:latin typeface="+mn-lt"/>
          <a:ea typeface="+mn-ea"/>
          <a:cs typeface="+mn-cs"/>
        </a:defRPr>
      </a:lvl1pPr>
      <a:lvl2pPr marL="728758" algn="l" defTabSz="728758" rtl="0" eaLnBrk="1" latinLnBrk="0" hangingPunct="1">
        <a:defRPr sz="2880" kern="1200">
          <a:solidFill>
            <a:schemeClr val="tx1"/>
          </a:solidFill>
          <a:latin typeface="+mn-lt"/>
          <a:ea typeface="+mn-ea"/>
          <a:cs typeface="+mn-cs"/>
        </a:defRPr>
      </a:lvl2pPr>
      <a:lvl3pPr marL="1457856" algn="l" defTabSz="728758" rtl="0" eaLnBrk="1" latinLnBrk="0" hangingPunct="1">
        <a:defRPr sz="2880" kern="1200">
          <a:solidFill>
            <a:schemeClr val="tx1"/>
          </a:solidFill>
          <a:latin typeface="+mn-lt"/>
          <a:ea typeface="+mn-ea"/>
          <a:cs typeface="+mn-cs"/>
        </a:defRPr>
      </a:lvl3pPr>
      <a:lvl4pPr marL="2186726" algn="l" defTabSz="728758" rtl="0" eaLnBrk="1" latinLnBrk="0" hangingPunct="1">
        <a:defRPr sz="2880" kern="1200">
          <a:solidFill>
            <a:schemeClr val="tx1"/>
          </a:solidFill>
          <a:latin typeface="+mn-lt"/>
          <a:ea typeface="+mn-ea"/>
          <a:cs typeface="+mn-cs"/>
        </a:defRPr>
      </a:lvl4pPr>
      <a:lvl5pPr marL="2915710" algn="l" defTabSz="728758" rtl="0" eaLnBrk="1" latinLnBrk="0" hangingPunct="1">
        <a:defRPr sz="2880" kern="1200">
          <a:solidFill>
            <a:schemeClr val="tx1"/>
          </a:solidFill>
          <a:latin typeface="+mn-lt"/>
          <a:ea typeface="+mn-ea"/>
          <a:cs typeface="+mn-cs"/>
        </a:defRPr>
      </a:lvl5pPr>
      <a:lvl6pPr marL="3644467" algn="l" defTabSz="728758" rtl="0" eaLnBrk="1" latinLnBrk="0" hangingPunct="1">
        <a:defRPr sz="2880" kern="1200">
          <a:solidFill>
            <a:schemeClr val="tx1"/>
          </a:solidFill>
          <a:latin typeface="+mn-lt"/>
          <a:ea typeface="+mn-ea"/>
          <a:cs typeface="+mn-cs"/>
        </a:defRPr>
      </a:lvl6pPr>
      <a:lvl7pPr marL="4373266" algn="l" defTabSz="728758" rtl="0" eaLnBrk="1" latinLnBrk="0" hangingPunct="1">
        <a:defRPr sz="2880" kern="1200">
          <a:solidFill>
            <a:schemeClr val="tx1"/>
          </a:solidFill>
          <a:latin typeface="+mn-lt"/>
          <a:ea typeface="+mn-ea"/>
          <a:cs typeface="+mn-cs"/>
        </a:defRPr>
      </a:lvl7pPr>
      <a:lvl8pPr marL="5102269" algn="l" defTabSz="728758" rtl="0" eaLnBrk="1" latinLnBrk="0" hangingPunct="1">
        <a:defRPr sz="2880" kern="1200">
          <a:solidFill>
            <a:schemeClr val="tx1"/>
          </a:solidFill>
          <a:latin typeface="+mn-lt"/>
          <a:ea typeface="+mn-ea"/>
          <a:cs typeface="+mn-cs"/>
        </a:defRPr>
      </a:lvl8pPr>
      <a:lvl9pPr marL="5831171" algn="l" defTabSz="728758"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84284" y="7737230"/>
            <a:ext cx="428268" cy="3368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fld id="{9B2B92AB-E3F2-434E-9552-AB1642384D3D}" type="slidenum">
              <a:rPr kumimoji="0" lang="en-US" sz="1400" b="0" i="0" u="none" strike="noStrike" kern="0" cap="none" spc="0" normalizeH="0" baseline="0" noProof="0" smtClean="0">
                <a:ln>
                  <a:noFill/>
                </a:ln>
                <a:solidFill>
                  <a:schemeClr val="tx1"/>
                </a:solidFill>
                <a:effectLst/>
                <a:uLnTx/>
                <a:uFillTx/>
                <a:latin typeface="Arial"/>
                <a:cs typeface="Arial"/>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chemeClr val="tx1"/>
              </a:solidFill>
              <a:effectLst/>
              <a:uLnTx/>
              <a:uFillTx/>
              <a:latin typeface="Arial"/>
              <a:cs typeface="Arial"/>
            </a:endParaRPr>
          </a:p>
        </p:txBody>
      </p:sp>
      <p:sp>
        <p:nvSpPr>
          <p:cNvPr id="5" name="Rectangle 23"/>
          <p:cNvSpPr/>
          <p:nvPr userDrawn="1"/>
        </p:nvSpPr>
        <p:spPr>
          <a:xfrm>
            <a:off x="-1" y="-9570"/>
            <a:ext cx="11178540" cy="79736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92919" hangingPunct="0"/>
            <a:endParaRPr lang="en-US" sz="3000" kern="0" dirty="0">
              <a:solidFill>
                <a:srgbClr val="FFFFFF"/>
              </a:solidFill>
              <a:sym typeface="Helvetica Light"/>
            </a:endParaRPr>
          </a:p>
        </p:txBody>
      </p:sp>
      <p:sp>
        <p:nvSpPr>
          <p:cNvPr id="6" name="TextBox 5"/>
          <p:cNvSpPr txBox="1"/>
          <p:nvPr userDrawn="1"/>
        </p:nvSpPr>
        <p:spPr>
          <a:xfrm>
            <a:off x="10367088" y="7827864"/>
            <a:ext cx="4023360" cy="246221"/>
          </a:xfrm>
          <a:prstGeom prst="rect">
            <a:avLst/>
          </a:prstGeom>
          <a:noFill/>
        </p:spPr>
        <p:txBody>
          <a:bodyPr wrap="square" lIns="0" tIns="0" rIns="0" bIns="0" rtlCol="0">
            <a:spAutoFit/>
          </a:bodyPr>
          <a:lstStyle/>
          <a:p>
            <a:pPr algn="r" defTabSz="728758"/>
            <a:r>
              <a:rPr lang="en-US" sz="1600" dirty="0">
                <a:solidFill>
                  <a:srgbClr val="325C80"/>
                </a:solidFill>
              </a:rPr>
              <a:t>IBM Confidential</a:t>
            </a:r>
          </a:p>
        </p:txBody>
      </p:sp>
    </p:spTree>
    <p:extLst>
      <p:ext uri="{BB962C8B-B14F-4D97-AF65-F5344CB8AC3E}">
        <p14:creationId xmlns:p14="http://schemas.microsoft.com/office/powerpoint/2010/main" val="313880545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34" r:id="rId7"/>
    <p:sldLayoutId id="214748373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grafana.com/grafan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rafana.com/dashboard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ocs.grafana.org/guides/getting_started/"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49862-13E2-C34D-815E-8545BD36FC59}" type="slidenum">
              <a:rPr lang="en-US" smtClean="0">
                <a:solidFill>
                  <a:srgbClr val="6D7777"/>
                </a:solidFill>
              </a:rPr>
              <a:pPr/>
              <a:t>1</a:t>
            </a:fld>
            <a:endParaRPr lang="en-US" dirty="0">
              <a:solidFill>
                <a:srgbClr val="6D7777"/>
              </a:solidFill>
            </a:endParaRPr>
          </a:p>
        </p:txBody>
      </p:sp>
      <p:sp>
        <p:nvSpPr>
          <p:cNvPr id="3" name="Title 2"/>
          <p:cNvSpPr>
            <a:spLocks noGrp="1"/>
          </p:cNvSpPr>
          <p:nvPr>
            <p:ph type="ctrTitle"/>
          </p:nvPr>
        </p:nvSpPr>
        <p:spPr/>
        <p:txBody>
          <a:bodyPr/>
          <a:lstStyle/>
          <a:p>
            <a:r>
              <a:rPr lang="en-US" dirty="0"/>
              <a:t>Monitoring and dashboarding in ICP</a:t>
            </a:r>
            <a:br>
              <a:rPr lang="en-US" dirty="0"/>
            </a:br>
            <a:endParaRPr lang="en-US" dirty="0"/>
          </a:p>
        </p:txBody>
      </p:sp>
      <p:sp>
        <p:nvSpPr>
          <p:cNvPr id="7" name="TextBox 6">
            <a:extLst>
              <a:ext uri="{FF2B5EF4-FFF2-40B4-BE49-F238E27FC236}">
                <a16:creationId xmlns:a16="http://schemas.microsoft.com/office/drawing/2014/main" id="{0E38235A-AC53-4422-AB41-0597D7F51164}"/>
              </a:ext>
            </a:extLst>
          </p:cNvPr>
          <p:cNvSpPr txBox="1"/>
          <p:nvPr/>
        </p:nvSpPr>
        <p:spPr>
          <a:xfrm>
            <a:off x="266573" y="4820209"/>
            <a:ext cx="9636271" cy="2246769"/>
          </a:xfrm>
          <a:prstGeom prst="rect">
            <a:avLst/>
          </a:prstGeom>
          <a:noFill/>
        </p:spPr>
        <p:txBody>
          <a:bodyPr wrap="square" rtlCol="0">
            <a:spAutoFit/>
          </a:bodyPr>
          <a:lstStyle/>
          <a:p>
            <a:r>
              <a:rPr lang="en-US" sz="2800" b="1" i="1" dirty="0">
                <a:solidFill>
                  <a:srgbClr val="FFFF00"/>
                </a:solidFill>
              </a:rPr>
              <a:t>Robert Barron</a:t>
            </a:r>
          </a:p>
          <a:p>
            <a:r>
              <a:rPr lang="en-US" sz="2800" i="1" dirty="0">
                <a:solidFill>
                  <a:srgbClr val="FFFF00"/>
                </a:solidFill>
              </a:rPr>
              <a:t>Snr. Solution Engineer</a:t>
            </a:r>
          </a:p>
          <a:p>
            <a:r>
              <a:rPr lang="en-US" sz="2800" i="1" dirty="0">
                <a:solidFill>
                  <a:srgbClr val="FFFF00"/>
                </a:solidFill>
              </a:rPr>
              <a:t>Cloud Adoption, Garage Method, and Solution Engineering</a:t>
            </a:r>
            <a:br>
              <a:rPr lang="en-US" sz="2800" i="1" dirty="0">
                <a:solidFill>
                  <a:srgbClr val="FFFF00"/>
                </a:solidFill>
              </a:rPr>
            </a:br>
            <a:r>
              <a:rPr lang="en-US" sz="2800" i="1" dirty="0">
                <a:solidFill>
                  <a:srgbClr val="FFFF00"/>
                </a:solidFill>
              </a:rPr>
              <a:t>IBM Cloud</a:t>
            </a:r>
            <a:br>
              <a:rPr lang="en-US" sz="2800" i="1" dirty="0">
                <a:solidFill>
                  <a:srgbClr val="FFFF00"/>
                </a:solidFill>
              </a:rPr>
            </a:br>
            <a:endParaRPr lang="en-US" sz="2800" i="1" dirty="0">
              <a:solidFill>
                <a:srgbClr val="FFFF00"/>
              </a:solidFill>
            </a:endParaRPr>
          </a:p>
        </p:txBody>
      </p:sp>
    </p:spTree>
    <p:extLst>
      <p:ext uri="{BB962C8B-B14F-4D97-AF65-F5344CB8AC3E}">
        <p14:creationId xmlns:p14="http://schemas.microsoft.com/office/powerpoint/2010/main" val="8015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470" y="811531"/>
            <a:ext cx="6385379" cy="1554480"/>
          </a:xfrm>
        </p:spPr>
        <p:txBody>
          <a:bodyPr/>
          <a:lstStyle/>
          <a:p>
            <a:r>
              <a:rPr lang="en-US" dirty="0"/>
              <a:t>View Logs in Server UI</a:t>
            </a:r>
          </a:p>
        </p:txBody>
      </p:sp>
      <p:sp>
        <p:nvSpPr>
          <p:cNvPr id="3" name="TextBox 2"/>
          <p:cNvSpPr txBox="1"/>
          <p:nvPr/>
        </p:nvSpPr>
        <p:spPr>
          <a:xfrm>
            <a:off x="708661" y="1588771"/>
            <a:ext cx="5806440" cy="1015663"/>
          </a:xfrm>
          <a:prstGeom prst="rect">
            <a:avLst/>
          </a:prstGeom>
          <a:noFill/>
        </p:spPr>
        <p:txBody>
          <a:bodyPr wrap="square" rtlCol="0">
            <a:spAutoFit/>
          </a:bodyPr>
          <a:lstStyle/>
          <a:p>
            <a:pPr marL="457200" indent="-457200">
              <a:buFont typeface="+mj-lt"/>
              <a:buAutoNum type="arabicPeriod"/>
            </a:pPr>
            <a:r>
              <a:rPr lang="en-US" sz="2000" dirty="0"/>
              <a:t>Example of looking at </a:t>
            </a:r>
            <a:r>
              <a:rPr lang="en-US" sz="2000" dirty="0" err="1"/>
              <a:t>kube-dns</a:t>
            </a:r>
            <a:r>
              <a:rPr lang="en-US" sz="2000" dirty="0"/>
              <a:t> logs:</a:t>
            </a:r>
          </a:p>
          <a:p>
            <a:pPr marL="457200" indent="-457200">
              <a:buFont typeface="+mj-lt"/>
              <a:buAutoNum type="arabicPeriod"/>
            </a:pPr>
            <a:r>
              <a:rPr lang="en-US" sz="2000" dirty="0"/>
              <a:t>In Server UI:  Workloads → Applications</a:t>
            </a:r>
          </a:p>
          <a:p>
            <a:pPr marL="457200" indent="-457200">
              <a:buFont typeface="+mj-lt"/>
              <a:buAutoNum type="arabicPeriod"/>
            </a:pPr>
            <a:r>
              <a:rPr lang="en-US" sz="2000" dirty="0"/>
              <a:t>Select the application (</a:t>
            </a:r>
            <a:r>
              <a:rPr lang="en-US" sz="2000" dirty="0" err="1"/>
              <a:t>eg</a:t>
            </a:r>
            <a:r>
              <a:rPr lang="en-US" sz="2000" dirty="0"/>
              <a:t>. </a:t>
            </a:r>
            <a:r>
              <a:rPr lang="en-US" sz="2000" dirty="0" err="1"/>
              <a:t>kube-dns</a:t>
            </a:r>
            <a:r>
              <a:rPr lang="en-US" sz="2000" dirty="0"/>
              <a:t>) entry</a:t>
            </a:r>
          </a:p>
        </p:txBody>
      </p:sp>
      <p:pic>
        <p:nvPicPr>
          <p:cNvPr id="11" name="Picture 10"/>
          <p:cNvPicPr>
            <a:picLocks noChangeAspect="1"/>
          </p:cNvPicPr>
          <p:nvPr/>
        </p:nvPicPr>
        <p:blipFill>
          <a:blip r:embed="rId2"/>
          <a:stretch>
            <a:fillRect/>
          </a:stretch>
        </p:blipFill>
        <p:spPr>
          <a:xfrm>
            <a:off x="708661" y="2604433"/>
            <a:ext cx="12584430" cy="5161830"/>
          </a:xfrm>
          <a:prstGeom prst="rect">
            <a:avLst/>
          </a:prstGeom>
        </p:spPr>
      </p:pic>
      <p:sp>
        <p:nvSpPr>
          <p:cNvPr id="12" name="TextBox 11"/>
          <p:cNvSpPr txBox="1"/>
          <p:nvPr/>
        </p:nvSpPr>
        <p:spPr>
          <a:xfrm>
            <a:off x="7183390" y="1588770"/>
            <a:ext cx="6601190" cy="1015663"/>
          </a:xfrm>
          <a:prstGeom prst="rect">
            <a:avLst/>
          </a:prstGeom>
          <a:noFill/>
        </p:spPr>
        <p:txBody>
          <a:bodyPr wrap="square" rtlCol="0">
            <a:spAutoFit/>
          </a:bodyPr>
          <a:lstStyle/>
          <a:p>
            <a:pPr marL="457200" indent="-457200">
              <a:buFont typeface="+mj-lt"/>
              <a:buAutoNum type="arabicPeriod" startAt="4"/>
            </a:pPr>
            <a:r>
              <a:rPr lang="en-US" sz="2000" dirty="0"/>
              <a:t>In the lower section of the page</a:t>
            </a:r>
          </a:p>
          <a:p>
            <a:pPr marL="457200" indent="-457200">
              <a:buFont typeface="+mj-lt"/>
              <a:buAutoNum type="arabicPeriod" startAt="4"/>
            </a:pPr>
            <a:r>
              <a:rPr lang="en-US" sz="2000" dirty="0"/>
              <a:t>Select the application pod in the pod section</a:t>
            </a:r>
          </a:p>
          <a:p>
            <a:pPr marL="457200" indent="-457200">
              <a:buFont typeface="+mj-lt"/>
              <a:buAutoNum type="arabicPeriod" startAt="4"/>
            </a:pPr>
            <a:r>
              <a:rPr lang="en-US" sz="2000" dirty="0"/>
              <a:t>Scroll down and select the ‘Logs’ option</a:t>
            </a:r>
          </a:p>
        </p:txBody>
      </p:sp>
      <p:sp>
        <p:nvSpPr>
          <p:cNvPr id="9" name="Rounded Rectangle 8"/>
          <p:cNvSpPr/>
          <p:nvPr/>
        </p:nvSpPr>
        <p:spPr>
          <a:xfrm>
            <a:off x="262524" y="7086602"/>
            <a:ext cx="13327745" cy="38862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28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30" y="767593"/>
            <a:ext cx="6385379" cy="656849"/>
          </a:xfrm>
        </p:spPr>
        <p:txBody>
          <a:bodyPr/>
          <a:lstStyle/>
          <a:p>
            <a:r>
              <a:rPr lang="en-US" dirty="0"/>
              <a:t>View Logs in </a:t>
            </a:r>
            <a:r>
              <a:rPr lang="en-US" dirty="0" err="1"/>
              <a:t>Kibana</a:t>
            </a:r>
            <a:endParaRPr lang="en-US" dirty="0"/>
          </a:p>
        </p:txBody>
      </p:sp>
      <p:pic>
        <p:nvPicPr>
          <p:cNvPr id="6" name="Picture 5"/>
          <p:cNvPicPr>
            <a:picLocks noChangeAspect="1"/>
          </p:cNvPicPr>
          <p:nvPr/>
        </p:nvPicPr>
        <p:blipFill>
          <a:blip r:embed="rId2"/>
          <a:stretch>
            <a:fillRect/>
          </a:stretch>
        </p:blipFill>
        <p:spPr>
          <a:xfrm>
            <a:off x="79426" y="1428720"/>
            <a:ext cx="8962601" cy="5195160"/>
          </a:xfrm>
          <a:prstGeom prst="rect">
            <a:avLst/>
          </a:prstGeom>
        </p:spPr>
      </p:pic>
      <p:grpSp>
        <p:nvGrpSpPr>
          <p:cNvPr id="7" name="Group 6"/>
          <p:cNvGrpSpPr/>
          <p:nvPr/>
        </p:nvGrpSpPr>
        <p:grpSpPr>
          <a:xfrm>
            <a:off x="5191842" y="3934716"/>
            <a:ext cx="9230924" cy="3910361"/>
            <a:chOff x="5191842" y="3934716"/>
            <a:chExt cx="9230924" cy="3910361"/>
          </a:xfrm>
        </p:grpSpPr>
        <p:pic>
          <p:nvPicPr>
            <p:cNvPr id="4" name="Picture 3"/>
            <p:cNvPicPr>
              <a:picLocks noChangeAspect="1"/>
            </p:cNvPicPr>
            <p:nvPr/>
          </p:nvPicPr>
          <p:blipFill>
            <a:blip r:embed="rId3"/>
            <a:stretch>
              <a:fillRect/>
            </a:stretch>
          </p:blipFill>
          <p:spPr>
            <a:xfrm>
              <a:off x="5191842" y="3934716"/>
              <a:ext cx="9230924" cy="3910361"/>
            </a:xfrm>
            <a:prstGeom prst="rect">
              <a:avLst/>
            </a:prstGeom>
          </p:spPr>
        </p:pic>
        <p:sp>
          <p:nvSpPr>
            <p:cNvPr id="5" name="Rounded Rectangle 4"/>
            <p:cNvSpPr/>
            <p:nvPr/>
          </p:nvSpPr>
          <p:spPr>
            <a:xfrm>
              <a:off x="6234481" y="4026300"/>
              <a:ext cx="1451611" cy="38862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9" name="TextBox 8"/>
          <p:cNvSpPr txBox="1"/>
          <p:nvPr/>
        </p:nvSpPr>
        <p:spPr>
          <a:xfrm>
            <a:off x="10618470" y="1858416"/>
            <a:ext cx="2743200" cy="1646605"/>
          </a:xfrm>
          <a:prstGeom prst="rect">
            <a:avLst/>
          </a:prstGeom>
          <a:gradFill flip="none" rotWithShape="1">
            <a:gsLst>
              <a:gs pos="0">
                <a:schemeClr val="accent2">
                  <a:lumMod val="5000"/>
                  <a:lumOff val="95000"/>
                </a:schemeClr>
              </a:gs>
              <a:gs pos="48000">
                <a:schemeClr val="accent2">
                  <a:lumMod val="52000"/>
                  <a:lumOff val="48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a:ln>
            <a:noFill/>
          </a:ln>
        </p:spPr>
        <p:txBody>
          <a:bodyPr wrap="square" rtlCol="0">
            <a:spAutoFit/>
          </a:bodyPr>
          <a:lstStyle/>
          <a:p>
            <a:pPr algn="ctr"/>
            <a:endParaRPr lang="en-US" sz="1800" dirty="0">
              <a:solidFill>
                <a:schemeClr val="accent2">
                  <a:lumMod val="75000"/>
                </a:schemeClr>
              </a:solidFill>
            </a:endParaRPr>
          </a:p>
          <a:p>
            <a:pPr algn="ctr"/>
            <a:r>
              <a:rPr lang="en-US" sz="1800" dirty="0">
                <a:solidFill>
                  <a:schemeClr val="accent2">
                    <a:lumMod val="75000"/>
                  </a:schemeClr>
                </a:solidFill>
              </a:rPr>
              <a:t>Use search filters to show log example entries shown in previous slide</a:t>
            </a:r>
          </a:p>
          <a:p>
            <a:endParaRPr lang="en-US" dirty="0"/>
          </a:p>
        </p:txBody>
      </p:sp>
      <p:cxnSp>
        <p:nvCxnSpPr>
          <p:cNvPr id="13" name="Straight Arrow Connector 12"/>
          <p:cNvCxnSpPr/>
          <p:nvPr/>
        </p:nvCxnSpPr>
        <p:spPr>
          <a:xfrm flipH="1">
            <a:off x="7686092" y="3131820"/>
            <a:ext cx="2920948" cy="1005840"/>
          </a:xfrm>
          <a:prstGeom prst="straightConnector1">
            <a:avLst/>
          </a:prstGeom>
          <a:ln w="317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9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Perform a query against the time series data, using the dropdown select the metric you would like to query, this example is using </a:t>
            </a:r>
            <a:r>
              <a:rPr lang="en-US" sz="2160" dirty="0" err="1"/>
              <a:t>container_cpu_system_seconds</a:t>
            </a:r>
            <a:r>
              <a:rPr lang="en-US" sz="2160" dirty="0"/>
              <a:t> total. Once the metric is selected, click on Execute to run the Query.  You may also perform custom queries using the Expression area at the top of the screen.</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6" name="Picture 5"/>
          <p:cNvPicPr>
            <a:picLocks noChangeAspect="1"/>
          </p:cNvPicPr>
          <p:nvPr/>
        </p:nvPicPr>
        <p:blipFill>
          <a:blip r:embed="rId2"/>
          <a:stretch>
            <a:fillRect/>
          </a:stretch>
        </p:blipFill>
        <p:spPr>
          <a:xfrm>
            <a:off x="270302" y="2386358"/>
            <a:ext cx="13681710" cy="5554980"/>
          </a:xfrm>
          <a:prstGeom prst="rect">
            <a:avLst/>
          </a:prstGeom>
        </p:spPr>
      </p:pic>
      <p:sp>
        <p:nvSpPr>
          <p:cNvPr id="5" name="Title 4">
            <a:extLst>
              <a:ext uri="{FF2B5EF4-FFF2-40B4-BE49-F238E27FC236}">
                <a16:creationId xmlns:a16="http://schemas.microsoft.com/office/drawing/2014/main" id="{6AED40F1-E30E-4928-A194-84C4AC87F97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F1271352-9676-4A02-8714-380BC6C0C0D0}"/>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9834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The query results are then displayed on your console view:</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209825" y="1724298"/>
            <a:ext cx="14420575" cy="5769763"/>
          </a:xfrm>
          <a:prstGeom prst="rect">
            <a:avLst/>
          </a:prstGeom>
        </p:spPr>
      </p:pic>
      <p:sp>
        <p:nvSpPr>
          <p:cNvPr id="6" name="Title 5">
            <a:extLst>
              <a:ext uri="{FF2B5EF4-FFF2-40B4-BE49-F238E27FC236}">
                <a16:creationId xmlns:a16="http://schemas.microsoft.com/office/drawing/2014/main" id="{452FDFED-A890-4680-BD1E-26CF9B0720F8}"/>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183D6BD8-1949-4B60-88E2-75901BE1BE0F}"/>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3475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Click the Graph button to graph the total </a:t>
            </a:r>
            <a:r>
              <a:rPr lang="en-US" sz="2400" dirty="0" err="1"/>
              <a:t>cpu</a:t>
            </a:r>
            <a:r>
              <a:rPr lang="en-US" sz="2400" dirty="0"/>
              <a:t> seconds:</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180870" y="1806343"/>
            <a:ext cx="14630400" cy="5821278"/>
          </a:xfrm>
          <a:prstGeom prst="rect">
            <a:avLst/>
          </a:prstGeom>
        </p:spPr>
      </p:pic>
      <p:sp>
        <p:nvSpPr>
          <p:cNvPr id="6" name="Title 5">
            <a:extLst>
              <a:ext uri="{FF2B5EF4-FFF2-40B4-BE49-F238E27FC236}">
                <a16:creationId xmlns:a16="http://schemas.microsoft.com/office/drawing/2014/main" id="{AC7BBC5D-A160-4099-82E3-FC969A21F965}"/>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AA8493FE-0AE7-4C0D-9A46-6980FB0F89FB}"/>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670840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There is an Alert summary view which displays a high level summary of open alerts:</a:t>
            </a:r>
          </a:p>
          <a:p>
            <a:endParaRPr lang="en-US" dirty="0"/>
          </a:p>
          <a:p>
            <a:endParaRPr lang="en-US" dirty="0"/>
          </a:p>
          <a:p>
            <a:endParaRPr lang="en-US" dirty="0"/>
          </a:p>
          <a:p>
            <a:pPr marL="0" indent="0">
              <a:buNone/>
            </a:pPr>
            <a:endParaRPr lang="en-US" dirty="0"/>
          </a:p>
          <a:p>
            <a:pPr marL="0" indent="0">
              <a:buNone/>
            </a:pPr>
            <a:endParaRPr lang="en-US" dirty="0"/>
          </a:p>
          <a:p>
            <a:r>
              <a:rPr lang="en-US" sz="2160" dirty="0"/>
              <a:t>Click on the alert group to see more information </a:t>
            </a:r>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270301" y="1659584"/>
            <a:ext cx="8647046" cy="2728253"/>
          </a:xfrm>
          <a:prstGeom prst="rect">
            <a:avLst/>
          </a:prstGeom>
        </p:spPr>
      </p:pic>
      <p:pic>
        <p:nvPicPr>
          <p:cNvPr id="6" name="Picture 5"/>
          <p:cNvPicPr>
            <a:picLocks noChangeAspect="1"/>
          </p:cNvPicPr>
          <p:nvPr/>
        </p:nvPicPr>
        <p:blipFill>
          <a:blip r:embed="rId3"/>
          <a:stretch>
            <a:fillRect/>
          </a:stretch>
        </p:blipFill>
        <p:spPr>
          <a:xfrm>
            <a:off x="173837" y="5070724"/>
            <a:ext cx="13624560" cy="3156737"/>
          </a:xfrm>
          <a:prstGeom prst="rect">
            <a:avLst/>
          </a:prstGeom>
        </p:spPr>
      </p:pic>
      <p:sp>
        <p:nvSpPr>
          <p:cNvPr id="7" name="Title 6">
            <a:extLst>
              <a:ext uri="{FF2B5EF4-FFF2-40B4-BE49-F238E27FC236}">
                <a16:creationId xmlns:a16="http://schemas.microsoft.com/office/drawing/2014/main" id="{E6D7EC97-5C96-4140-87EF-6749F6AD061E}"/>
              </a:ext>
            </a:extLst>
          </p:cNvPr>
          <p:cNvSpPr>
            <a:spLocks noGrp="1"/>
          </p:cNvSpPr>
          <p:nvPr>
            <p:ph type="title"/>
          </p:nvPr>
        </p:nvSpPr>
        <p:spPr/>
        <p:txBody>
          <a:bodyPr/>
          <a:lstStyle/>
          <a:p>
            <a:endParaRPr lang="he-IL"/>
          </a:p>
        </p:txBody>
      </p:sp>
      <p:sp>
        <p:nvSpPr>
          <p:cNvPr id="10" name="Title 1">
            <a:extLst>
              <a:ext uri="{FF2B5EF4-FFF2-40B4-BE49-F238E27FC236}">
                <a16:creationId xmlns:a16="http://schemas.microsoft.com/office/drawing/2014/main" id="{7C35A466-7A40-4E8E-985A-0A249B576FBE}"/>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856486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A useful status is the Targets view, where you can see all the items that Prometheus is monitoring:</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0" y="1593139"/>
            <a:ext cx="14630400" cy="6400283"/>
          </a:xfrm>
          <a:prstGeom prst="rect">
            <a:avLst/>
          </a:prstGeom>
        </p:spPr>
      </p:pic>
      <p:sp>
        <p:nvSpPr>
          <p:cNvPr id="6" name="Title 5">
            <a:extLst>
              <a:ext uri="{FF2B5EF4-FFF2-40B4-BE49-F238E27FC236}">
                <a16:creationId xmlns:a16="http://schemas.microsoft.com/office/drawing/2014/main" id="{8CA7BBA9-3DAD-4BDE-AB86-BF35931B99D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9CE0D750-7345-46EA-8A06-B294C146F45F}"/>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015270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Grafana – Using Grafana provides to ability to view and leverage the data collected by Prometheus. </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106017" y="2228688"/>
            <a:ext cx="14630400" cy="6343144"/>
          </a:xfrm>
          <a:prstGeom prst="rect">
            <a:avLst/>
          </a:prstGeom>
        </p:spPr>
      </p:pic>
      <p:sp>
        <p:nvSpPr>
          <p:cNvPr id="6" name="Title 5">
            <a:extLst>
              <a:ext uri="{FF2B5EF4-FFF2-40B4-BE49-F238E27FC236}">
                <a16:creationId xmlns:a16="http://schemas.microsoft.com/office/drawing/2014/main" id="{C4665C48-3A2F-4493-9DB7-8DD1C265D7E0}"/>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75C634AA-3107-444F-948A-193F105A1832}"/>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2815789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id="{BE928BC2-CF7C-4690-B0E2-89FE00A4EA2E}"/>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2B1159F1-CBB8-46D8-B9D6-9D2460E242AE}"/>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475504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0" y="935604"/>
            <a:ext cx="14630400" cy="6358392"/>
          </a:xfrm>
          <a:prstGeom prst="rect">
            <a:avLst/>
          </a:prstGeom>
        </p:spPr>
      </p:pic>
      <p:sp>
        <p:nvSpPr>
          <p:cNvPr id="6" name="Title 5">
            <a:extLst>
              <a:ext uri="{FF2B5EF4-FFF2-40B4-BE49-F238E27FC236}">
                <a16:creationId xmlns:a16="http://schemas.microsoft.com/office/drawing/2014/main" id="{1D86CA53-E161-4106-88AF-14B7AB9F494C}"/>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B79B019C-C114-4CF6-87D4-39A9AA0951DF}"/>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59322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4444839-D549-470A-9933-3F3BE0916635}"/>
              </a:ext>
            </a:extLst>
          </p:cNvPr>
          <p:cNvSpPr txBox="1">
            <a:spLocks/>
          </p:cNvSpPr>
          <p:nvPr/>
        </p:nvSpPr>
        <p:spPr bwMode="auto">
          <a:xfrm>
            <a:off x="128098" y="47054"/>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Monitoring</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 IBM Cloud Private Deployment</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40" name="TextBox 39">
            <a:extLst>
              <a:ext uri="{FF2B5EF4-FFF2-40B4-BE49-F238E27FC236}">
                <a16:creationId xmlns:a16="http://schemas.microsoft.com/office/drawing/2014/main" id="{05076431-B145-4882-A78E-9CCCE67623F4}"/>
              </a:ext>
            </a:extLst>
          </p:cNvPr>
          <p:cNvSpPr txBox="1"/>
          <p:nvPr/>
        </p:nvSpPr>
        <p:spPr>
          <a:xfrm>
            <a:off x="530087" y="996851"/>
            <a:ext cx="6122504" cy="4370427"/>
          </a:xfrm>
          <a:prstGeom prst="rect">
            <a:avLst/>
          </a:prstGeom>
          <a:noFill/>
        </p:spPr>
        <p:txBody>
          <a:bodyPr wrap="square" rtlCol="1">
            <a:spAutoFit/>
          </a:bodyPr>
          <a:lstStyle/>
          <a:p>
            <a:r>
              <a:rPr lang="en-US" sz="2000" dirty="0"/>
              <a:t>Within IBM Cloud Private there are several ways to view high level Key Performance Indicators</a:t>
            </a:r>
          </a:p>
          <a:p>
            <a:pPr marL="514350" indent="-514350">
              <a:buFont typeface="+mj-lt"/>
              <a:buAutoNum type="arabicPeriod"/>
            </a:pPr>
            <a:r>
              <a:rPr lang="en-US" sz="2000" dirty="0"/>
              <a:t>The ICP dashboard shows a high level overview of  resource usage and status.</a:t>
            </a:r>
          </a:p>
          <a:p>
            <a:pPr marL="514350" indent="-514350">
              <a:buAutoNum type="arabicPeriod" startAt="2"/>
            </a:pPr>
            <a:r>
              <a:rPr lang="en-US" sz="2000" dirty="0"/>
              <a:t>The Kubernetes Dashboard shows </a:t>
            </a:r>
            <a:r>
              <a:rPr lang="en-US" sz="2000" dirty="0" err="1"/>
              <a:t>cpu</a:t>
            </a:r>
            <a:r>
              <a:rPr lang="en-US" sz="2000" dirty="0"/>
              <a:t> and memory consumption of the full cluster and deployments</a:t>
            </a:r>
          </a:p>
          <a:p>
            <a:pPr marL="514350" indent="-514350">
              <a:buAutoNum type="arabicPeriod" startAt="3"/>
            </a:pPr>
            <a:r>
              <a:rPr lang="en-US" sz="2000" dirty="0"/>
              <a:t>Within an application you can view performance of the pod. </a:t>
            </a:r>
          </a:p>
          <a:p>
            <a:endParaRPr lang="en-US" sz="2000" dirty="0"/>
          </a:p>
          <a:p>
            <a:r>
              <a:rPr lang="en-US" sz="2000" dirty="0"/>
              <a:t>We need to be able monitor and alert on Out of Bounds conditions for the applications and their infrastructure.   </a:t>
            </a:r>
          </a:p>
          <a:p>
            <a:endParaRPr lang="en-US" dirty="0"/>
          </a:p>
          <a:p>
            <a:endParaRPr lang="he-IL" dirty="0"/>
          </a:p>
        </p:txBody>
      </p:sp>
      <p:pic>
        <p:nvPicPr>
          <p:cNvPr id="8" name="Picture 7"/>
          <p:cNvPicPr>
            <a:picLocks noChangeAspect="1"/>
          </p:cNvPicPr>
          <p:nvPr/>
        </p:nvPicPr>
        <p:blipFill>
          <a:blip r:embed="rId3"/>
          <a:stretch>
            <a:fillRect/>
          </a:stretch>
        </p:blipFill>
        <p:spPr>
          <a:xfrm>
            <a:off x="7646505" y="947158"/>
            <a:ext cx="4518990" cy="2111211"/>
          </a:xfrm>
          <a:prstGeom prst="rect">
            <a:avLst/>
          </a:prstGeom>
        </p:spPr>
      </p:pic>
      <p:pic>
        <p:nvPicPr>
          <p:cNvPr id="10" name="Picture 9"/>
          <p:cNvPicPr>
            <a:picLocks noChangeAspect="1"/>
          </p:cNvPicPr>
          <p:nvPr/>
        </p:nvPicPr>
        <p:blipFill>
          <a:blip r:embed="rId4"/>
          <a:stretch>
            <a:fillRect/>
          </a:stretch>
        </p:blipFill>
        <p:spPr>
          <a:xfrm>
            <a:off x="7646505" y="3100841"/>
            <a:ext cx="4996070" cy="2032702"/>
          </a:xfrm>
          <a:prstGeom prst="rect">
            <a:avLst/>
          </a:prstGeom>
        </p:spPr>
      </p:pic>
      <p:pic>
        <p:nvPicPr>
          <p:cNvPr id="15" name="Picture 14"/>
          <p:cNvPicPr>
            <a:picLocks noChangeAspect="1"/>
          </p:cNvPicPr>
          <p:nvPr/>
        </p:nvPicPr>
        <p:blipFill>
          <a:blip r:embed="rId5"/>
          <a:stretch>
            <a:fillRect/>
          </a:stretch>
        </p:blipFill>
        <p:spPr>
          <a:xfrm>
            <a:off x="6652591" y="5378302"/>
            <a:ext cx="6321287" cy="2549597"/>
          </a:xfrm>
          <a:prstGeom prst="rect">
            <a:avLst/>
          </a:prstGeom>
        </p:spPr>
      </p:pic>
    </p:spTree>
    <p:extLst>
      <p:ext uri="{BB962C8B-B14F-4D97-AF65-F5344CB8AC3E}">
        <p14:creationId xmlns:p14="http://schemas.microsoft.com/office/powerpoint/2010/main" val="242955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Using your mouse to scroll over a view   - a legend is provided with the cluster IP address an the metric value</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id="{CB4C41C1-97F0-4AAC-9134-17CD65992A5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ED783DED-AB9A-4D3E-ADA3-1203D2F3B33F}"/>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93719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Dashboards with Grafana</a:t>
            </a:r>
          </a:p>
        </p:txBody>
      </p:sp>
      <p:sp>
        <p:nvSpPr>
          <p:cNvPr id="3" name="Content Placeholder 2"/>
          <p:cNvSpPr>
            <a:spLocks noGrp="1"/>
          </p:cNvSpPr>
          <p:nvPr>
            <p:ph idx="1"/>
          </p:nvPr>
        </p:nvSpPr>
        <p:spPr>
          <a:xfrm>
            <a:off x="103184" y="963300"/>
            <a:ext cx="13429938" cy="6170426"/>
          </a:xfrm>
        </p:spPr>
        <p:txBody>
          <a:bodyPr/>
          <a:lstStyle/>
          <a:p>
            <a:r>
              <a:rPr lang="en-US" dirty="0"/>
              <a:t>Victor who is our Site Reliability Engineer for CAMSE has built a custom dashboard for the ICP workload. </a:t>
            </a:r>
          </a:p>
        </p:txBody>
      </p:sp>
      <p:pic>
        <p:nvPicPr>
          <p:cNvPr id="4" name="Picture 3"/>
          <p:cNvPicPr>
            <a:picLocks noChangeAspect="1"/>
          </p:cNvPicPr>
          <p:nvPr/>
        </p:nvPicPr>
        <p:blipFill>
          <a:blip r:embed="rId2"/>
          <a:stretch>
            <a:fillRect/>
          </a:stretch>
        </p:blipFill>
        <p:spPr>
          <a:xfrm>
            <a:off x="579864" y="2018348"/>
            <a:ext cx="10114156" cy="5689213"/>
          </a:xfrm>
          <a:prstGeom prst="rect">
            <a:avLst/>
          </a:prstGeom>
        </p:spPr>
      </p:pic>
    </p:spTree>
    <p:extLst>
      <p:ext uri="{BB962C8B-B14F-4D97-AF65-F5344CB8AC3E}">
        <p14:creationId xmlns:p14="http://schemas.microsoft.com/office/powerpoint/2010/main" val="121788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pPr marL="0" indent="0">
              <a:buNone/>
            </a:pPr>
            <a:r>
              <a:rPr lang="en-US" sz="4000" dirty="0"/>
              <a:t>Using IBMs APM to solution monitor resources in </a:t>
            </a:r>
            <a:r>
              <a:rPr lang="en-US" sz="4000" dirty="0" err="1"/>
              <a:t>Icp</a:t>
            </a:r>
            <a:endParaRPr lang="en-US" sz="4000" dirty="0"/>
          </a:p>
          <a:p>
            <a:r>
              <a:rPr lang="en-US" sz="2000" dirty="0"/>
              <a:t>Existing IBM  APM v8 customer can leverage the OS agent to monitor resource consumption of the ICP deployment. </a:t>
            </a:r>
          </a:p>
          <a:p>
            <a:r>
              <a:rPr lang="en-US" sz="2000" dirty="0"/>
              <a:t>No special configuration is required other then deploying ICP in an OS which is also supported by the OS Agent. </a:t>
            </a:r>
          </a:p>
          <a:p>
            <a:r>
              <a:rPr lang="en-US" sz="2000" dirty="0"/>
              <a:t>On the right is a high level summary view</a:t>
            </a:r>
          </a:p>
          <a:p>
            <a:pPr marL="0" indent="0">
              <a:buNone/>
            </a:pPr>
            <a:r>
              <a:rPr lang="en-US" sz="2000" dirty="0"/>
              <a:t>     of the OS agent</a:t>
            </a:r>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6" name="Picture 5"/>
          <p:cNvPicPr>
            <a:picLocks noChangeAspect="1"/>
          </p:cNvPicPr>
          <p:nvPr/>
        </p:nvPicPr>
        <p:blipFill>
          <a:blip r:embed="rId2"/>
          <a:stretch>
            <a:fillRect/>
          </a:stretch>
        </p:blipFill>
        <p:spPr>
          <a:xfrm>
            <a:off x="5088836" y="2790372"/>
            <a:ext cx="7220172" cy="4930452"/>
          </a:xfrm>
          <a:prstGeom prst="rect">
            <a:avLst/>
          </a:prstGeom>
        </p:spPr>
      </p:pic>
      <p:sp>
        <p:nvSpPr>
          <p:cNvPr id="7" name="Rectangle 6"/>
          <p:cNvSpPr/>
          <p:nvPr/>
        </p:nvSpPr>
        <p:spPr>
          <a:xfrm>
            <a:off x="9475304" y="6085769"/>
            <a:ext cx="1093260" cy="33793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91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into to OS agent, click anywhere within the status view, the lower right displays a summary of the containers running in the OS</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5" name="Picture 4"/>
          <p:cNvPicPr>
            <a:picLocks noChangeAspect="1"/>
          </p:cNvPicPr>
          <p:nvPr/>
        </p:nvPicPr>
        <p:blipFill>
          <a:blip r:embed="rId3"/>
          <a:stretch>
            <a:fillRect/>
          </a:stretch>
        </p:blipFill>
        <p:spPr>
          <a:xfrm>
            <a:off x="768625" y="1483690"/>
            <a:ext cx="12245010" cy="6268832"/>
          </a:xfrm>
          <a:prstGeom prst="rect">
            <a:avLst/>
          </a:prstGeom>
        </p:spPr>
      </p:pic>
      <p:sp>
        <p:nvSpPr>
          <p:cNvPr id="6" name="Rectangle 5"/>
          <p:cNvSpPr/>
          <p:nvPr/>
        </p:nvSpPr>
        <p:spPr>
          <a:xfrm>
            <a:off x="6579661" y="6439971"/>
            <a:ext cx="3670852" cy="12197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41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84" y="795130"/>
            <a:ext cx="12618720" cy="5628569"/>
          </a:xfrm>
        </p:spPr>
        <p:txBody>
          <a:bodyPr/>
          <a:lstStyle/>
          <a:p>
            <a:r>
              <a:rPr lang="en-US" sz="1800" dirty="0"/>
              <a:t>Drill down into to a summary view of the containers , click anywhere within the System Information view</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8" name="Picture 7"/>
          <p:cNvPicPr>
            <a:picLocks noChangeAspect="1"/>
          </p:cNvPicPr>
          <p:nvPr/>
        </p:nvPicPr>
        <p:blipFill>
          <a:blip r:embed="rId3"/>
          <a:stretch>
            <a:fillRect/>
          </a:stretch>
        </p:blipFill>
        <p:spPr>
          <a:xfrm>
            <a:off x="167268" y="1333680"/>
            <a:ext cx="12721753" cy="6326078"/>
          </a:xfrm>
          <a:prstGeom prst="rect">
            <a:avLst/>
          </a:prstGeom>
        </p:spPr>
      </p:pic>
    </p:spTree>
    <p:extLst>
      <p:ext uri="{BB962C8B-B14F-4D97-AF65-F5344CB8AC3E}">
        <p14:creationId xmlns:p14="http://schemas.microsoft.com/office/powerpoint/2010/main" val="1456831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to an individual container by clicking on the container in the active container view</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2" name="Picture 1"/>
          <p:cNvPicPr>
            <a:picLocks noChangeAspect="1"/>
          </p:cNvPicPr>
          <p:nvPr/>
        </p:nvPicPr>
        <p:blipFill>
          <a:blip r:embed="rId3"/>
          <a:stretch>
            <a:fillRect/>
          </a:stretch>
        </p:blipFill>
        <p:spPr>
          <a:xfrm>
            <a:off x="0" y="1122788"/>
            <a:ext cx="12768146" cy="7106812"/>
          </a:xfrm>
          <a:prstGeom prst="rect">
            <a:avLst/>
          </a:prstGeom>
        </p:spPr>
      </p:pic>
    </p:spTree>
    <p:extLst>
      <p:ext uri="{BB962C8B-B14F-4D97-AF65-F5344CB8AC3E}">
        <p14:creationId xmlns:p14="http://schemas.microsoft.com/office/powerpoint/2010/main" val="3625065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3FEC-AAFD-4089-8025-F1F1E1EDC882}"/>
              </a:ext>
            </a:extLst>
          </p:cNvPr>
          <p:cNvSpPr>
            <a:spLocks noGrp="1"/>
          </p:cNvSpPr>
          <p:nvPr>
            <p:ph type="ctrTitle"/>
          </p:nvPr>
        </p:nvSpPr>
        <p:spPr/>
        <p:txBody>
          <a:bodyPr/>
          <a:lstStyle/>
          <a:p>
            <a:endParaRPr lang="he-IL"/>
          </a:p>
        </p:txBody>
      </p:sp>
      <p:sp>
        <p:nvSpPr>
          <p:cNvPr id="3" name="Subtitle 2">
            <a:extLst>
              <a:ext uri="{FF2B5EF4-FFF2-40B4-BE49-F238E27FC236}">
                <a16:creationId xmlns:a16="http://schemas.microsoft.com/office/drawing/2014/main" id="{8046242A-37A6-46B1-9D7B-7804630C697C}"/>
              </a:ext>
            </a:extLst>
          </p:cNvPr>
          <p:cNvSpPr>
            <a:spLocks noGrp="1"/>
          </p:cNvSpPr>
          <p:nvPr>
            <p:ph type="subTitle" idx="1"/>
          </p:nvPr>
        </p:nvSpPr>
        <p:spPr/>
        <p:txBody>
          <a:bodyPr/>
          <a:lstStyle/>
          <a:p>
            <a:endParaRPr lang="he-IL"/>
          </a:p>
        </p:txBody>
      </p:sp>
      <p:pic>
        <p:nvPicPr>
          <p:cNvPr id="4" name="Picture 3">
            <a:extLst>
              <a:ext uri="{FF2B5EF4-FFF2-40B4-BE49-F238E27FC236}">
                <a16:creationId xmlns:a16="http://schemas.microsoft.com/office/drawing/2014/main" id="{531CB0E7-2187-4B75-9B89-8132E97F1B7D}"/>
              </a:ext>
            </a:extLst>
          </p:cNvPr>
          <p:cNvPicPr>
            <a:picLocks noChangeAspect="1"/>
          </p:cNvPicPr>
          <p:nvPr/>
        </p:nvPicPr>
        <p:blipFill rotWithShape="1">
          <a:blip r:embed="rId2"/>
          <a:srcRect l="17564" t="29030" r="21582" b="16366"/>
          <a:stretch/>
        </p:blipFill>
        <p:spPr>
          <a:xfrm>
            <a:off x="1828801" y="1527858"/>
            <a:ext cx="10609417" cy="5354906"/>
          </a:xfrm>
          <a:prstGeom prst="rect">
            <a:avLst/>
          </a:prstGeom>
        </p:spPr>
      </p:pic>
    </p:spTree>
    <p:extLst>
      <p:ext uri="{BB962C8B-B14F-4D97-AF65-F5344CB8AC3E}">
        <p14:creationId xmlns:p14="http://schemas.microsoft.com/office/powerpoint/2010/main" val="169941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FC00-CD6A-4F6D-877F-3EA72550156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383B669-67D6-4DB4-B70A-32ADD38C6AD0}"/>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22ED2B31-2044-4D35-ABD8-888F10E9A736}"/>
              </a:ext>
            </a:extLst>
          </p:cNvPr>
          <p:cNvPicPr>
            <a:picLocks noChangeAspect="1"/>
          </p:cNvPicPr>
          <p:nvPr/>
        </p:nvPicPr>
        <p:blipFill rotWithShape="1">
          <a:blip r:embed="rId2"/>
          <a:srcRect l="9299" t="19200" r="18501" b="11466"/>
          <a:stretch/>
        </p:blipFill>
        <p:spPr>
          <a:xfrm>
            <a:off x="1360627" y="1580083"/>
            <a:ext cx="10563149" cy="5705856"/>
          </a:xfrm>
          <a:prstGeom prst="rect">
            <a:avLst/>
          </a:prstGeom>
        </p:spPr>
      </p:pic>
    </p:spTree>
    <p:extLst>
      <p:ext uri="{BB962C8B-B14F-4D97-AF65-F5344CB8AC3E}">
        <p14:creationId xmlns:p14="http://schemas.microsoft.com/office/powerpoint/2010/main" val="3304067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B5E3-3559-4CCF-84EB-02999E9D3321}"/>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A3C784C-7DA1-41AA-8A7E-16C6188E19A9}"/>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3D6658DF-EFDA-47F6-9BAA-6B587C8E749A}"/>
              </a:ext>
            </a:extLst>
          </p:cNvPr>
          <p:cNvPicPr>
            <a:picLocks noChangeAspect="1"/>
          </p:cNvPicPr>
          <p:nvPr/>
        </p:nvPicPr>
        <p:blipFill rotWithShape="1">
          <a:blip r:embed="rId2"/>
          <a:srcRect l="9200" t="18489" r="18600" b="9931"/>
          <a:stretch/>
        </p:blipFill>
        <p:spPr>
          <a:xfrm>
            <a:off x="1345997" y="1521562"/>
            <a:ext cx="10563149" cy="5890794"/>
          </a:xfrm>
          <a:prstGeom prst="rect">
            <a:avLst/>
          </a:prstGeom>
        </p:spPr>
      </p:pic>
    </p:spTree>
    <p:extLst>
      <p:ext uri="{BB962C8B-B14F-4D97-AF65-F5344CB8AC3E}">
        <p14:creationId xmlns:p14="http://schemas.microsoft.com/office/powerpoint/2010/main" val="434743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2B95-F204-4430-843E-8EAE5B652AD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EE35598D-D5C7-49DF-BD9F-0254FCE101F2}"/>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1602CD73-2B6F-4F25-95E5-9C44DF7FEF67}"/>
              </a:ext>
            </a:extLst>
          </p:cNvPr>
          <p:cNvPicPr>
            <a:picLocks noChangeAspect="1"/>
          </p:cNvPicPr>
          <p:nvPr/>
        </p:nvPicPr>
        <p:blipFill rotWithShape="1">
          <a:blip r:embed="rId2"/>
          <a:srcRect l="9847" t="19022" r="10484" b="7733"/>
          <a:stretch/>
        </p:blipFill>
        <p:spPr>
          <a:xfrm>
            <a:off x="1828800" y="817244"/>
            <a:ext cx="10972800" cy="6027725"/>
          </a:xfrm>
          <a:prstGeom prst="rect">
            <a:avLst/>
          </a:prstGeom>
        </p:spPr>
      </p:pic>
    </p:spTree>
    <p:extLst>
      <p:ext uri="{BB962C8B-B14F-4D97-AF65-F5344CB8AC3E}">
        <p14:creationId xmlns:p14="http://schemas.microsoft.com/office/powerpoint/2010/main" val="934964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4444839-D549-470A-9933-3F3BE0916635}"/>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is the base level of Monitoring/Logging in ICP? </a:t>
            </a:r>
          </a:p>
        </p:txBody>
      </p:sp>
      <p:sp>
        <p:nvSpPr>
          <p:cNvPr id="40" name="TextBox 39">
            <a:extLst>
              <a:ext uri="{FF2B5EF4-FFF2-40B4-BE49-F238E27FC236}">
                <a16:creationId xmlns:a16="http://schemas.microsoft.com/office/drawing/2014/main" id="{05076431-B145-4882-A78E-9CCCE67623F4}"/>
              </a:ext>
            </a:extLst>
          </p:cNvPr>
          <p:cNvSpPr txBox="1"/>
          <p:nvPr/>
        </p:nvSpPr>
        <p:spPr>
          <a:xfrm>
            <a:off x="8229603" y="996851"/>
            <a:ext cx="6302322" cy="7679025"/>
          </a:xfrm>
          <a:prstGeom prst="rect">
            <a:avLst/>
          </a:prstGeom>
          <a:noFill/>
        </p:spPr>
        <p:txBody>
          <a:bodyPr wrap="square" rtlCol="1">
            <a:spAutoFit/>
          </a:bodyPr>
          <a:lstStyle/>
          <a:p>
            <a:r>
              <a:rPr lang="en-US" dirty="0"/>
              <a:t>In the October release, the ICP infrastructure and the two types of  workloads will be monitored.</a:t>
            </a:r>
          </a:p>
          <a:p>
            <a:pPr marL="514350" indent="-514350">
              <a:buFont typeface="+mj-lt"/>
              <a:buAutoNum type="arabicPeriod"/>
            </a:pPr>
            <a:r>
              <a:rPr lang="en-US" dirty="0"/>
              <a:t>The ICP dashboard shows the status, metrics and log entries for all the workloads &amp; Infrastructure.</a:t>
            </a:r>
          </a:p>
          <a:p>
            <a:pPr marL="514350" indent="-514350">
              <a:buFont typeface="+mj-lt"/>
              <a:buAutoNum type="arabicPeriod"/>
            </a:pPr>
            <a:r>
              <a:rPr lang="en-US" dirty="0"/>
              <a:t>An ELK stack collects logs from all the workloads &amp; Infrastructure. Multiple ELK stacks are possible (but each log can only reside in one stack)</a:t>
            </a:r>
          </a:p>
          <a:p>
            <a:pPr marL="514350" indent="-514350">
              <a:buFont typeface="+mj-lt"/>
              <a:buAutoNum type="arabicPeriod"/>
            </a:pPr>
            <a:r>
              <a:rPr lang="en-US" dirty="0"/>
              <a:t>A Prometheus stack collects logs from the Kubernetes workload</a:t>
            </a:r>
          </a:p>
          <a:p>
            <a:pPr marL="514350" indent="-514350">
              <a:buFont typeface="+mj-lt"/>
              <a:buAutoNum type="arabicPeriod"/>
            </a:pPr>
            <a:r>
              <a:rPr lang="en-US" dirty="0"/>
              <a:t>Customizable Grafana and Kibana dashboards are available for use</a:t>
            </a:r>
          </a:p>
          <a:p>
            <a:pPr marL="514350" indent="-514350">
              <a:buFont typeface="+mj-lt"/>
              <a:buAutoNum type="arabicPeriod"/>
            </a:pPr>
            <a:r>
              <a:rPr lang="en-US" dirty="0"/>
              <a:t>Prometheus can send alerts to external system (email, </a:t>
            </a:r>
            <a:r>
              <a:rPr lang="en-US" dirty="0" err="1"/>
              <a:t>webhooks</a:t>
            </a:r>
            <a:r>
              <a:rPr lang="en-US" dirty="0"/>
              <a:t>)</a:t>
            </a:r>
          </a:p>
          <a:p>
            <a:endParaRPr lang="he-IL" dirty="0"/>
          </a:p>
        </p:txBody>
      </p:sp>
      <p:cxnSp>
        <p:nvCxnSpPr>
          <p:cNvPr id="43" name="Connector: Elbow 42">
            <a:extLst>
              <a:ext uri="{FF2B5EF4-FFF2-40B4-BE49-F238E27FC236}">
                <a16:creationId xmlns:a16="http://schemas.microsoft.com/office/drawing/2014/main" id="{663D895F-8827-4654-9FF3-1ACC31731B5C}"/>
              </a:ext>
            </a:extLst>
          </p:cNvPr>
          <p:cNvCxnSpPr>
            <a:cxnSpLocks/>
            <a:stCxn id="5" idx="1"/>
            <a:endCxn id="41" idx="2"/>
          </p:cNvCxnSpPr>
          <p:nvPr/>
        </p:nvCxnSpPr>
        <p:spPr>
          <a:xfrm rot="10800000">
            <a:off x="848756" y="2212297"/>
            <a:ext cx="881572" cy="2206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D12A497D-3103-45D6-B0CF-2EA5FA986D8D}"/>
              </a:ext>
            </a:extLst>
          </p:cNvPr>
          <p:cNvGrpSpPr/>
          <p:nvPr/>
        </p:nvGrpSpPr>
        <p:grpSpPr>
          <a:xfrm>
            <a:off x="110202" y="1466709"/>
            <a:ext cx="7838046" cy="5383237"/>
            <a:chOff x="110202" y="1466709"/>
            <a:chExt cx="7838046" cy="5383237"/>
          </a:xfrm>
        </p:grpSpPr>
        <p:sp>
          <p:nvSpPr>
            <p:cNvPr id="2" name="Rectangle 1">
              <a:extLst>
                <a:ext uri="{FF2B5EF4-FFF2-40B4-BE49-F238E27FC236}">
                  <a16:creationId xmlns:a16="http://schemas.microsoft.com/office/drawing/2014/main" id="{2C4E41C8-4691-413B-9915-D6A5154A39E3}"/>
                </a:ext>
              </a:extLst>
            </p:cNvPr>
            <p:cNvSpPr/>
            <p:nvPr/>
          </p:nvSpPr>
          <p:spPr>
            <a:xfrm>
              <a:off x="1730328" y="5780802"/>
              <a:ext cx="6217920" cy="1069144"/>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Hosting Infrastructure (Virtual servers)</a:t>
              </a:r>
              <a:endParaRPr lang="he-IL" dirty="0"/>
            </a:p>
          </p:txBody>
        </p:sp>
        <p:sp>
          <p:nvSpPr>
            <p:cNvPr id="3" name="Rectangle 2">
              <a:extLst>
                <a:ext uri="{FF2B5EF4-FFF2-40B4-BE49-F238E27FC236}">
                  <a16:creationId xmlns:a16="http://schemas.microsoft.com/office/drawing/2014/main" id="{6B81C8E7-2D57-41C0-8678-788C62377C79}"/>
                </a:ext>
              </a:extLst>
            </p:cNvPr>
            <p:cNvSpPr/>
            <p:nvPr/>
          </p:nvSpPr>
          <p:spPr>
            <a:xfrm>
              <a:off x="2968286" y="3290822"/>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5" name="Rectangle 4">
              <a:extLst>
                <a:ext uri="{FF2B5EF4-FFF2-40B4-BE49-F238E27FC236}">
                  <a16:creationId xmlns:a16="http://schemas.microsoft.com/office/drawing/2014/main" id="{874BA6CF-FD70-4FCB-9543-6B76DB7DFCCA}"/>
                </a:ext>
              </a:extLst>
            </p:cNvPr>
            <p:cNvSpPr/>
            <p:nvPr/>
          </p:nvSpPr>
          <p:spPr>
            <a:xfrm>
              <a:off x="1730328"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6" name="Rectangle 5">
              <a:extLst>
                <a:ext uri="{FF2B5EF4-FFF2-40B4-BE49-F238E27FC236}">
                  <a16:creationId xmlns:a16="http://schemas.microsoft.com/office/drawing/2014/main" id="{D5BF4D71-ABC0-48DF-8C49-87CDD79E4E25}"/>
                </a:ext>
              </a:extLst>
            </p:cNvPr>
            <p:cNvSpPr/>
            <p:nvPr/>
          </p:nvSpPr>
          <p:spPr>
            <a:xfrm>
              <a:off x="6991646"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7" name="Rectangle 6">
              <a:extLst>
                <a:ext uri="{FF2B5EF4-FFF2-40B4-BE49-F238E27FC236}">
                  <a16:creationId xmlns:a16="http://schemas.microsoft.com/office/drawing/2014/main" id="{D9511E26-FF28-4136-ABC6-8BA47A12ACD2}"/>
                </a:ext>
              </a:extLst>
            </p:cNvPr>
            <p:cNvSpPr/>
            <p:nvPr/>
          </p:nvSpPr>
          <p:spPr>
            <a:xfrm>
              <a:off x="3094893" y="4939081"/>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9" name="Straight Arrow Connector 8">
              <a:extLst>
                <a:ext uri="{FF2B5EF4-FFF2-40B4-BE49-F238E27FC236}">
                  <a16:creationId xmlns:a16="http://schemas.microsoft.com/office/drawing/2014/main" id="{B5FC7B7C-2E2E-4B79-9B0F-E2B0A3ECAF13}"/>
                </a:ext>
              </a:extLst>
            </p:cNvPr>
            <p:cNvCxnSpPr/>
            <p:nvPr/>
          </p:nvCxnSpPr>
          <p:spPr>
            <a:xfrm>
              <a:off x="4768949" y="3487767"/>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5AB326C-5378-4CCE-996D-CB9383600F88}"/>
                </a:ext>
              </a:extLst>
            </p:cNvPr>
            <p:cNvCxnSpPr>
              <a:cxnSpLocks/>
            </p:cNvCxnSpPr>
            <p:nvPr/>
          </p:nvCxnSpPr>
          <p:spPr>
            <a:xfrm>
              <a:off x="2686930" y="3513558"/>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00468E-1931-4383-818B-4F2887FF88F4}"/>
                </a:ext>
              </a:extLst>
            </p:cNvPr>
            <p:cNvCxnSpPr>
              <a:cxnSpLocks/>
              <a:endCxn id="6" idx="2"/>
            </p:cNvCxnSpPr>
            <p:nvPr/>
          </p:nvCxnSpPr>
          <p:spPr>
            <a:xfrm flipV="1">
              <a:off x="7469947" y="5560409"/>
              <a:ext cx="0" cy="211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id="{8C00EB2C-064F-4DD0-A381-18336FBC1086}"/>
                </a:ext>
              </a:extLst>
            </p:cNvPr>
            <p:cNvSpPr/>
            <p:nvPr/>
          </p:nvSpPr>
          <p:spPr>
            <a:xfrm>
              <a:off x="1730328" y="1466709"/>
              <a:ext cx="6217920" cy="745588"/>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Extendable Dashboards and Alerts </a:t>
              </a:r>
              <a:r>
                <a:rPr lang="en-US" sz="1800" dirty="0"/>
                <a:t>(Grafana/Kibana)</a:t>
              </a:r>
              <a:endParaRPr lang="he-IL" dirty="0"/>
            </a:p>
          </p:txBody>
        </p:sp>
        <p:cxnSp>
          <p:nvCxnSpPr>
            <p:cNvPr id="19" name="Straight Arrow Connector 18">
              <a:extLst>
                <a:ext uri="{FF2B5EF4-FFF2-40B4-BE49-F238E27FC236}">
                  <a16:creationId xmlns:a16="http://schemas.microsoft.com/office/drawing/2014/main" id="{04508B12-021A-4867-BEE2-BFF5EB288831}"/>
                </a:ext>
              </a:extLst>
            </p:cNvPr>
            <p:cNvCxnSpPr>
              <a:cxnSpLocks/>
              <a:stCxn id="5" idx="0"/>
            </p:cNvCxnSpPr>
            <p:nvPr/>
          </p:nvCxnSpPr>
          <p:spPr>
            <a:xfrm flipV="1">
              <a:off x="2208629"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9738FB5-970B-473D-AC10-14DEB700052B}"/>
                </a:ext>
              </a:extLst>
            </p:cNvPr>
            <p:cNvCxnSpPr>
              <a:cxnSpLocks/>
            </p:cNvCxnSpPr>
            <p:nvPr/>
          </p:nvCxnSpPr>
          <p:spPr>
            <a:xfrm flipV="1">
              <a:off x="7469947"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916AD0F4-F0C5-4B98-A6DE-B255D2980BAF}"/>
                </a:ext>
              </a:extLst>
            </p:cNvPr>
            <p:cNvSpPr/>
            <p:nvPr/>
          </p:nvSpPr>
          <p:spPr>
            <a:xfrm>
              <a:off x="2968286" y="2504204"/>
              <a:ext cx="3742004" cy="576775"/>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Default Dashboards</a:t>
              </a:r>
              <a:endParaRPr lang="he-IL" dirty="0"/>
            </a:p>
          </p:txBody>
        </p:sp>
        <p:cxnSp>
          <p:nvCxnSpPr>
            <p:cNvPr id="29" name="Straight Arrow Connector 28">
              <a:extLst>
                <a:ext uri="{FF2B5EF4-FFF2-40B4-BE49-F238E27FC236}">
                  <a16:creationId xmlns:a16="http://schemas.microsoft.com/office/drawing/2014/main" id="{8A12C539-6D7E-4CBB-B4BD-85C8F6AF235C}"/>
                </a:ext>
              </a:extLst>
            </p:cNvPr>
            <p:cNvCxnSpPr>
              <a:cxnSpLocks/>
              <a:stCxn id="3" idx="0"/>
            </p:cNvCxnSpPr>
            <p:nvPr/>
          </p:nvCxnSpPr>
          <p:spPr>
            <a:xfrm flipV="1">
              <a:off x="3868618" y="3080979"/>
              <a:ext cx="0" cy="20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Rounded Corners 40">
              <a:extLst>
                <a:ext uri="{FF2B5EF4-FFF2-40B4-BE49-F238E27FC236}">
                  <a16:creationId xmlns:a16="http://schemas.microsoft.com/office/drawing/2014/main" id="{9FB2DEF5-B255-4FF1-B2B0-983A9B00DF8F}"/>
                </a:ext>
              </a:extLst>
            </p:cNvPr>
            <p:cNvSpPr/>
            <p:nvPr/>
          </p:nvSpPr>
          <p:spPr>
            <a:xfrm>
              <a:off x="110202" y="1466709"/>
              <a:ext cx="1477107" cy="745587"/>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Alerts</a:t>
              </a:r>
              <a:endParaRPr lang="he-IL" dirty="0"/>
            </a:p>
          </p:txBody>
        </p:sp>
        <p:sp>
          <p:nvSpPr>
            <p:cNvPr id="35" name="Oval 34">
              <a:extLst>
                <a:ext uri="{FF2B5EF4-FFF2-40B4-BE49-F238E27FC236}">
                  <a16:creationId xmlns:a16="http://schemas.microsoft.com/office/drawing/2014/main" id="{8C26498B-EDD0-434D-B49E-B8F210296A62}"/>
                </a:ext>
              </a:extLst>
            </p:cNvPr>
            <p:cNvSpPr/>
            <p:nvPr/>
          </p:nvSpPr>
          <p:spPr>
            <a:xfrm>
              <a:off x="3010488" y="25293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36" name="Oval 35">
              <a:extLst>
                <a:ext uri="{FF2B5EF4-FFF2-40B4-BE49-F238E27FC236}">
                  <a16:creationId xmlns:a16="http://schemas.microsoft.com/office/drawing/2014/main" id="{D7173ACE-A824-4FC6-B7A3-D0BE1B050C6F}"/>
                </a:ext>
              </a:extLst>
            </p:cNvPr>
            <p:cNvSpPr/>
            <p:nvPr/>
          </p:nvSpPr>
          <p:spPr>
            <a:xfrm>
              <a:off x="7069020" y="3354125"/>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37" name="Oval 36">
              <a:extLst>
                <a:ext uri="{FF2B5EF4-FFF2-40B4-BE49-F238E27FC236}">
                  <a16:creationId xmlns:a16="http://schemas.microsoft.com/office/drawing/2014/main" id="{EE734A5A-D3F5-47D2-B057-C45DDF273E5F}"/>
                </a:ext>
              </a:extLst>
            </p:cNvPr>
            <p:cNvSpPr/>
            <p:nvPr/>
          </p:nvSpPr>
          <p:spPr>
            <a:xfrm>
              <a:off x="1751432" y="332598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38" name="Oval 37">
              <a:extLst>
                <a:ext uri="{FF2B5EF4-FFF2-40B4-BE49-F238E27FC236}">
                  <a16:creationId xmlns:a16="http://schemas.microsoft.com/office/drawing/2014/main" id="{5E6410D0-DE44-46F5-B2AA-D92D2E134DF0}"/>
                </a:ext>
              </a:extLst>
            </p:cNvPr>
            <p:cNvSpPr/>
            <p:nvPr/>
          </p:nvSpPr>
          <p:spPr>
            <a:xfrm>
              <a:off x="1770190"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44" name="Oval 43">
              <a:extLst>
                <a:ext uri="{FF2B5EF4-FFF2-40B4-BE49-F238E27FC236}">
                  <a16:creationId xmlns:a16="http://schemas.microsoft.com/office/drawing/2014/main" id="{3C967AC0-FF9C-4386-8232-8472AE5479FA}"/>
                </a:ext>
              </a:extLst>
            </p:cNvPr>
            <p:cNvSpPr/>
            <p:nvPr/>
          </p:nvSpPr>
          <p:spPr>
            <a:xfrm>
              <a:off x="137482"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grpSp>
    </p:spTree>
    <p:extLst>
      <p:ext uri="{BB962C8B-B14F-4D97-AF65-F5344CB8AC3E}">
        <p14:creationId xmlns:p14="http://schemas.microsoft.com/office/powerpoint/2010/main" val="192932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C34F-A93A-4E72-9F81-D27310B9CE6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7396CA5-CC24-4197-ADDA-FCC6F76DCE9B}"/>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F158CF34-9E55-431A-9DE0-FE878953A8A4}"/>
              </a:ext>
            </a:extLst>
          </p:cNvPr>
          <p:cNvPicPr>
            <a:picLocks noChangeAspect="1"/>
          </p:cNvPicPr>
          <p:nvPr/>
        </p:nvPicPr>
        <p:blipFill rotWithShape="1">
          <a:blip r:embed="rId2"/>
          <a:srcRect l="9114" t="18060" r="18544" b="9930"/>
          <a:stretch/>
        </p:blipFill>
        <p:spPr>
          <a:xfrm>
            <a:off x="1333404" y="1486188"/>
            <a:ext cx="10583890" cy="5926168"/>
          </a:xfrm>
          <a:prstGeom prst="rect">
            <a:avLst/>
          </a:prstGeom>
        </p:spPr>
      </p:pic>
    </p:spTree>
    <p:extLst>
      <p:ext uri="{BB962C8B-B14F-4D97-AF65-F5344CB8AC3E}">
        <p14:creationId xmlns:p14="http://schemas.microsoft.com/office/powerpoint/2010/main" val="387359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5BAD-7F37-4431-855F-12ACB9E13B07}"/>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AAE2E50-D6CB-4A3E-903E-7E89F625FBDA}"/>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01C8E14F-4517-4056-889E-81E177890AD6}"/>
              </a:ext>
            </a:extLst>
          </p:cNvPr>
          <p:cNvPicPr>
            <a:picLocks noChangeAspect="1"/>
          </p:cNvPicPr>
          <p:nvPr/>
        </p:nvPicPr>
        <p:blipFill rotWithShape="1">
          <a:blip r:embed="rId2"/>
          <a:srcRect l="9997" t="19072" r="10332" b="7848"/>
          <a:stretch/>
        </p:blipFill>
        <p:spPr>
          <a:xfrm>
            <a:off x="1805652" y="1569526"/>
            <a:ext cx="10972800" cy="6014207"/>
          </a:xfrm>
          <a:prstGeom prst="rect">
            <a:avLst/>
          </a:prstGeom>
        </p:spPr>
      </p:pic>
    </p:spTree>
    <p:extLst>
      <p:ext uri="{BB962C8B-B14F-4D97-AF65-F5344CB8AC3E}">
        <p14:creationId xmlns:p14="http://schemas.microsoft.com/office/powerpoint/2010/main" val="371956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C3EF-22AA-41CA-A770-28D1C8734F8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4012F8F-524E-4F1C-812D-4C812F934008}"/>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42FA177D-37DF-4D57-AE2F-BB87043B1F0E}"/>
              </a:ext>
            </a:extLst>
          </p:cNvPr>
          <p:cNvPicPr>
            <a:picLocks noChangeAspect="1"/>
          </p:cNvPicPr>
          <p:nvPr/>
        </p:nvPicPr>
        <p:blipFill rotWithShape="1">
          <a:blip r:embed="rId2"/>
          <a:srcRect l="9997" t="18734" r="10332" b="7680"/>
          <a:stretch/>
        </p:blipFill>
        <p:spPr>
          <a:xfrm>
            <a:off x="1805652" y="1541748"/>
            <a:ext cx="10972800" cy="6055874"/>
          </a:xfrm>
          <a:prstGeom prst="rect">
            <a:avLst/>
          </a:prstGeom>
        </p:spPr>
      </p:pic>
    </p:spTree>
    <p:extLst>
      <p:ext uri="{BB962C8B-B14F-4D97-AF65-F5344CB8AC3E}">
        <p14:creationId xmlns:p14="http://schemas.microsoft.com/office/powerpoint/2010/main" val="688488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7D9B-2925-490E-BAAB-9C163306C29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FD0B49E0-10BA-4FB2-99AD-5BE4E0E961CC}"/>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6FCC0AB4-3CD1-406D-8F51-084325812382}"/>
              </a:ext>
            </a:extLst>
          </p:cNvPr>
          <p:cNvPicPr>
            <a:picLocks noChangeAspect="1"/>
          </p:cNvPicPr>
          <p:nvPr/>
        </p:nvPicPr>
        <p:blipFill rotWithShape="1">
          <a:blip r:embed="rId2"/>
          <a:srcRect l="10098" t="19072" r="10433" b="8017"/>
          <a:stretch/>
        </p:blipFill>
        <p:spPr>
          <a:xfrm>
            <a:off x="1819541" y="1569526"/>
            <a:ext cx="10945020" cy="6000318"/>
          </a:xfrm>
          <a:prstGeom prst="rect">
            <a:avLst/>
          </a:prstGeom>
        </p:spPr>
      </p:pic>
    </p:spTree>
    <p:extLst>
      <p:ext uri="{BB962C8B-B14F-4D97-AF65-F5344CB8AC3E}">
        <p14:creationId xmlns:p14="http://schemas.microsoft.com/office/powerpoint/2010/main" val="3297557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FA8C-F95A-466F-B638-E0E5D25FB87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7BF2280A-F638-496F-9149-D9DBD467B8FC}"/>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01CEF71D-31A0-4A78-9149-5DA7A4793223}"/>
              </a:ext>
            </a:extLst>
          </p:cNvPr>
          <p:cNvPicPr>
            <a:picLocks noChangeAspect="1"/>
          </p:cNvPicPr>
          <p:nvPr/>
        </p:nvPicPr>
        <p:blipFill rotWithShape="1">
          <a:blip r:embed="rId2"/>
          <a:srcRect l="10098" t="19072" r="10635" b="8186"/>
          <a:stretch/>
        </p:blipFill>
        <p:spPr>
          <a:xfrm>
            <a:off x="1819542" y="1569527"/>
            <a:ext cx="10917241" cy="5986428"/>
          </a:xfrm>
          <a:prstGeom prst="rect">
            <a:avLst/>
          </a:prstGeom>
        </p:spPr>
      </p:pic>
    </p:spTree>
    <p:extLst>
      <p:ext uri="{BB962C8B-B14F-4D97-AF65-F5344CB8AC3E}">
        <p14:creationId xmlns:p14="http://schemas.microsoft.com/office/powerpoint/2010/main" val="1977568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77ED-F67A-4E06-89A5-8C532D273AC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C6BB872-E52F-4408-A0BD-C8BC23AB0813}"/>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F878BAA-B184-4C0E-8B70-72B1FBB5C154}"/>
              </a:ext>
            </a:extLst>
          </p:cNvPr>
          <p:cNvPicPr>
            <a:picLocks noChangeAspect="1"/>
          </p:cNvPicPr>
          <p:nvPr/>
        </p:nvPicPr>
        <p:blipFill rotWithShape="1">
          <a:blip r:embed="rId2"/>
          <a:srcRect l="10198" t="18903" r="10434" b="8017"/>
          <a:stretch/>
        </p:blipFill>
        <p:spPr>
          <a:xfrm>
            <a:off x="1833430" y="1555637"/>
            <a:ext cx="10931131" cy="6014207"/>
          </a:xfrm>
          <a:prstGeom prst="rect">
            <a:avLst/>
          </a:prstGeom>
        </p:spPr>
      </p:pic>
    </p:spTree>
    <p:extLst>
      <p:ext uri="{BB962C8B-B14F-4D97-AF65-F5344CB8AC3E}">
        <p14:creationId xmlns:p14="http://schemas.microsoft.com/office/powerpoint/2010/main" val="2202018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4E-2E4E-48D4-9C8D-BDA0FE9B94E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BB96705-7F83-4D23-849C-66C12B05F830}"/>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37A68BBA-ABF9-4F8F-8E71-C606C3CFF042}"/>
              </a:ext>
            </a:extLst>
          </p:cNvPr>
          <p:cNvPicPr>
            <a:picLocks noChangeAspect="1"/>
          </p:cNvPicPr>
          <p:nvPr/>
        </p:nvPicPr>
        <p:blipFill rotWithShape="1">
          <a:blip r:embed="rId2"/>
          <a:srcRect l="10098" t="18903" r="10232" b="8017"/>
          <a:stretch/>
        </p:blipFill>
        <p:spPr>
          <a:xfrm>
            <a:off x="1819541" y="1555637"/>
            <a:ext cx="10972800" cy="6014207"/>
          </a:xfrm>
          <a:prstGeom prst="rect">
            <a:avLst/>
          </a:prstGeom>
        </p:spPr>
      </p:pic>
    </p:spTree>
    <p:extLst>
      <p:ext uri="{BB962C8B-B14F-4D97-AF65-F5344CB8AC3E}">
        <p14:creationId xmlns:p14="http://schemas.microsoft.com/office/powerpoint/2010/main" val="974253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09BD-37F5-4BA8-9A70-1CB2040ABB44}"/>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01FCF53F-C4C1-4C89-A91C-B40E0AB01361}"/>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AFC664A-EFDB-494F-9AF1-F4A6867820A3}"/>
              </a:ext>
            </a:extLst>
          </p:cNvPr>
          <p:cNvPicPr>
            <a:picLocks noChangeAspect="1"/>
          </p:cNvPicPr>
          <p:nvPr/>
        </p:nvPicPr>
        <p:blipFill rotWithShape="1">
          <a:blip r:embed="rId2"/>
          <a:srcRect l="10198" t="18734" r="10434" b="8186"/>
          <a:stretch/>
        </p:blipFill>
        <p:spPr>
          <a:xfrm>
            <a:off x="1833430" y="1541748"/>
            <a:ext cx="10931131" cy="6014206"/>
          </a:xfrm>
          <a:prstGeom prst="rect">
            <a:avLst/>
          </a:prstGeom>
        </p:spPr>
      </p:pic>
    </p:spTree>
    <p:extLst>
      <p:ext uri="{BB962C8B-B14F-4D97-AF65-F5344CB8AC3E}">
        <p14:creationId xmlns:p14="http://schemas.microsoft.com/office/powerpoint/2010/main" val="3578598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9834-92BB-4607-B53C-775459764399}"/>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91684BE-7025-42E9-9FFC-75BBDC237272}"/>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0A059D2-9A5F-430A-8FBE-9E0E58B92EFF}"/>
              </a:ext>
            </a:extLst>
          </p:cNvPr>
          <p:cNvPicPr>
            <a:picLocks noChangeAspect="1"/>
          </p:cNvPicPr>
          <p:nvPr/>
        </p:nvPicPr>
        <p:blipFill rotWithShape="1">
          <a:blip r:embed="rId2"/>
          <a:srcRect l="10098" t="18904" r="10333" b="7848"/>
          <a:stretch/>
        </p:blipFill>
        <p:spPr>
          <a:xfrm>
            <a:off x="1819541" y="1555637"/>
            <a:ext cx="10958911" cy="6028096"/>
          </a:xfrm>
          <a:prstGeom prst="rect">
            <a:avLst/>
          </a:prstGeom>
        </p:spPr>
      </p:pic>
    </p:spTree>
    <p:extLst>
      <p:ext uri="{BB962C8B-B14F-4D97-AF65-F5344CB8AC3E}">
        <p14:creationId xmlns:p14="http://schemas.microsoft.com/office/powerpoint/2010/main" val="392451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DB9CE7-6A31-41E7-8CA9-8CD0FB98F787}"/>
              </a:ext>
            </a:extLst>
          </p:cNvPr>
          <p:cNvPicPr>
            <a:picLocks noChangeAspect="1"/>
          </p:cNvPicPr>
          <p:nvPr/>
        </p:nvPicPr>
        <p:blipFill rotWithShape="1">
          <a:blip r:embed="rId2"/>
          <a:srcRect r="7030"/>
          <a:stretch/>
        </p:blipFill>
        <p:spPr>
          <a:xfrm>
            <a:off x="6586381" y="2960177"/>
            <a:ext cx="8044019" cy="5250798"/>
          </a:xfrm>
          <a:prstGeom prst="rect">
            <a:avLst/>
          </a:prstGeom>
        </p:spPr>
      </p:pic>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a:t>
            </a:r>
          </a:p>
        </p:txBody>
      </p:sp>
      <p:sp>
        <p:nvSpPr>
          <p:cNvPr id="3" name="Rectangle 2">
            <a:extLst>
              <a:ext uri="{FF2B5EF4-FFF2-40B4-BE49-F238E27FC236}">
                <a16:creationId xmlns:a16="http://schemas.microsoft.com/office/drawing/2014/main" id="{F8EA7731-DA54-431B-B441-2342F16FA8F4}"/>
              </a:ext>
            </a:extLst>
          </p:cNvPr>
          <p:cNvSpPr/>
          <p:nvPr/>
        </p:nvSpPr>
        <p:spPr>
          <a:xfrm>
            <a:off x="128098" y="931463"/>
            <a:ext cx="13545518" cy="5509200"/>
          </a:xfrm>
          <a:prstGeom prst="rect">
            <a:avLst/>
          </a:prstGeom>
        </p:spPr>
        <p:txBody>
          <a:bodyPr wrap="square">
            <a:spAutoFit/>
          </a:bodyPr>
          <a:lstStyle/>
          <a:p>
            <a:r>
              <a:rPr lang="en-US" sz="3200" dirty="0"/>
              <a:t>Prometheus is a Cloud Native Computing Foundation (CNCF) project, is a systems and service monitoring system. It collects metrics from configured targets at given intervals, evaluates rule expressions, displays the results, and can trigger alerts if some condition is observed to be true. </a:t>
            </a:r>
            <a:br>
              <a:rPr lang="en-US" sz="3200" dirty="0"/>
            </a:br>
            <a:r>
              <a:rPr lang="en-US" sz="3200" dirty="0">
                <a:hlinkClick r:id="rId3"/>
              </a:rPr>
              <a:t>https://prometheus.io/</a:t>
            </a:r>
            <a:endParaRPr lang="en-US" sz="3200" dirty="0"/>
          </a:p>
          <a:p>
            <a:endParaRPr lang="en-US" sz="3200" dirty="0"/>
          </a:p>
          <a:p>
            <a:r>
              <a:rPr lang="en-US" sz="3200" dirty="0"/>
              <a:t>Prometheus has several components for </a:t>
            </a:r>
            <a:br>
              <a:rPr lang="en-US" sz="3200" dirty="0"/>
            </a:br>
            <a:r>
              <a:rPr lang="en-US" sz="3200" dirty="0"/>
              <a:t>Time Series Data Collection, an Alert Manager</a:t>
            </a:r>
            <a:br>
              <a:rPr lang="en-US" sz="3200" dirty="0"/>
            </a:br>
            <a:r>
              <a:rPr lang="en-US" sz="3200" dirty="0"/>
              <a:t> and the Prometheus Server which scrapes</a:t>
            </a:r>
            <a:br>
              <a:rPr lang="en-US" sz="3200" dirty="0"/>
            </a:br>
            <a:r>
              <a:rPr lang="en-US" sz="3200" dirty="0"/>
              <a:t> and stores the data.  </a:t>
            </a:r>
          </a:p>
          <a:p>
            <a:endParaRPr lang="en-US" sz="3200" dirty="0"/>
          </a:p>
        </p:txBody>
      </p:sp>
    </p:spTree>
    <p:extLst>
      <p:ext uri="{BB962C8B-B14F-4D97-AF65-F5344CB8AC3E}">
        <p14:creationId xmlns:p14="http://schemas.microsoft.com/office/powerpoint/2010/main" val="4886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a:t>
            </a:r>
          </a:p>
        </p:txBody>
      </p:sp>
      <p:sp>
        <p:nvSpPr>
          <p:cNvPr id="3" name="Rectangle 2">
            <a:extLst>
              <a:ext uri="{FF2B5EF4-FFF2-40B4-BE49-F238E27FC236}">
                <a16:creationId xmlns:a16="http://schemas.microsoft.com/office/drawing/2014/main" id="{763FB79C-2FC5-4CBA-B1C1-DEB807E0D735}"/>
              </a:ext>
            </a:extLst>
          </p:cNvPr>
          <p:cNvSpPr/>
          <p:nvPr/>
        </p:nvSpPr>
        <p:spPr>
          <a:xfrm>
            <a:off x="433952" y="1110475"/>
            <a:ext cx="13793492" cy="5509200"/>
          </a:xfrm>
          <a:prstGeom prst="rect">
            <a:avLst/>
          </a:prstGeom>
        </p:spPr>
        <p:txBody>
          <a:bodyPr wrap="square">
            <a:spAutoFit/>
          </a:bodyPr>
          <a:lstStyle/>
          <a:p>
            <a:r>
              <a:rPr lang="en-US" sz="3200" dirty="0"/>
              <a:t>Grafana is an open source metric analytics &amp; visualization suite. It is most commonly used for visualizing time series data for infrastructure and application analytics but many use it in other domains including industrial sensors, home automation, weather, and process control. </a:t>
            </a:r>
          </a:p>
          <a:p>
            <a:r>
              <a:rPr lang="en-US" sz="3200" dirty="0">
                <a:hlinkClick r:id="rId2"/>
              </a:rPr>
              <a:t>https://grafana.com/grafana</a:t>
            </a:r>
            <a:endParaRPr lang="en-US" sz="3200" dirty="0"/>
          </a:p>
          <a:p>
            <a:endParaRPr lang="en-US" sz="3200" dirty="0"/>
          </a:p>
          <a:p>
            <a:r>
              <a:rPr lang="en-US" sz="3200" dirty="0"/>
              <a:t>While Prometheus has limited dashboarding capabilities of its own, regular display of metrics will be done using Grafana dashboards.</a:t>
            </a:r>
          </a:p>
          <a:p>
            <a:endParaRPr lang="en-US" sz="3200" dirty="0"/>
          </a:p>
          <a:p>
            <a:r>
              <a:rPr lang="en-US" sz="3200" dirty="0"/>
              <a:t>Prometheus and the Grafana Dashboards are installed togethers as applications into ICP</a:t>
            </a:r>
          </a:p>
        </p:txBody>
      </p:sp>
    </p:spTree>
    <p:extLst>
      <p:ext uri="{BB962C8B-B14F-4D97-AF65-F5344CB8AC3E}">
        <p14:creationId xmlns:p14="http://schemas.microsoft.com/office/powerpoint/2010/main" val="28652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ELK stack or Elasticsearch Stack</a:t>
            </a:r>
          </a:p>
        </p:txBody>
      </p:sp>
      <p:sp>
        <p:nvSpPr>
          <p:cNvPr id="3" name="Rectangle 2">
            <a:extLst>
              <a:ext uri="{FF2B5EF4-FFF2-40B4-BE49-F238E27FC236}">
                <a16:creationId xmlns:a16="http://schemas.microsoft.com/office/drawing/2014/main" id="{F675A358-11D1-459E-922D-637249ADB4BA}"/>
              </a:ext>
            </a:extLst>
          </p:cNvPr>
          <p:cNvSpPr/>
          <p:nvPr/>
        </p:nvSpPr>
        <p:spPr>
          <a:xfrm>
            <a:off x="433952" y="1110475"/>
            <a:ext cx="13793492" cy="6494085"/>
          </a:xfrm>
          <a:prstGeom prst="rect">
            <a:avLst/>
          </a:prstGeom>
        </p:spPr>
        <p:txBody>
          <a:bodyPr wrap="square">
            <a:spAutoFit/>
          </a:bodyPr>
          <a:lstStyle/>
          <a:p>
            <a:r>
              <a:rPr lang="en-US" sz="3200" dirty="0"/>
              <a:t>The Elasticsearch stack (previously known as the ELK Stack) is a Log Management system which is composed of 3 layers:</a:t>
            </a:r>
          </a:p>
          <a:p>
            <a:pPr marL="457200" indent="-457200">
              <a:buFont typeface="Arial" panose="020B0604020202020204" pitchFamily="34" charset="0"/>
              <a:buChar char="•"/>
            </a:pPr>
            <a:r>
              <a:rPr lang="en-US" sz="3200" dirty="0"/>
              <a:t>Kibana is the extensible user interface for configuring and managing all aspects of the Elastic Stack. </a:t>
            </a:r>
          </a:p>
          <a:p>
            <a:pPr marL="457200" indent="-457200">
              <a:buFont typeface="Arial" panose="020B0604020202020204" pitchFamily="34" charset="0"/>
              <a:buChar char="•"/>
            </a:pPr>
            <a:r>
              <a:rPr lang="en-US" sz="3200" dirty="0"/>
              <a:t>Elasticsearch is a distributed, JSON-based search and analytics engine designed for horizontal scalability, maximum reliability, and easy management.</a:t>
            </a:r>
          </a:p>
          <a:p>
            <a:pPr marL="457200" indent="-457200">
              <a:buFont typeface="Arial" panose="020B0604020202020204" pitchFamily="34" charset="0"/>
              <a:buChar char="•"/>
            </a:pPr>
            <a:r>
              <a:rPr lang="en-US" sz="3200" dirty="0" err="1"/>
              <a:t>Logstash</a:t>
            </a:r>
            <a:r>
              <a:rPr lang="en-US" sz="3200" dirty="0"/>
              <a:t> is a dynamic data collection pipeline with an extensible plugin ecosystem and strong Elasticsearch synergy.</a:t>
            </a:r>
          </a:p>
          <a:p>
            <a:pPr marL="457200" indent="-457200">
              <a:buFont typeface="Arial" panose="020B0604020202020204" pitchFamily="34" charset="0"/>
              <a:buChar char="•"/>
            </a:pPr>
            <a:r>
              <a:rPr lang="en-US" sz="3200" dirty="0"/>
              <a:t>Beats is a platform for lightweight shippers that send data from edge machines to </a:t>
            </a:r>
            <a:r>
              <a:rPr lang="en-US" sz="3200" dirty="0" err="1"/>
              <a:t>Logstash</a:t>
            </a:r>
            <a:r>
              <a:rPr lang="en-US" sz="3200" dirty="0"/>
              <a:t> and Elasticsearch.</a:t>
            </a:r>
          </a:p>
          <a:p>
            <a:pPr marL="457200" indent="-457200">
              <a:buFont typeface="Arial" panose="020B0604020202020204" pitchFamily="34" charset="0"/>
              <a:buChar char="•"/>
            </a:pPr>
            <a:endParaRPr lang="en-US" sz="3200" dirty="0"/>
          </a:p>
          <a:p>
            <a:r>
              <a:rPr lang="en-US" sz="3200" dirty="0" err="1"/>
              <a:t>Elasticseach</a:t>
            </a:r>
            <a:r>
              <a:rPr lang="en-US" sz="3200" dirty="0"/>
              <a:t> is deployed automatically when ICP is installed </a:t>
            </a:r>
            <a:br>
              <a:rPr lang="en-US" sz="3200" dirty="0"/>
            </a:br>
            <a:r>
              <a:rPr lang="en-US" sz="3200" dirty="0"/>
              <a:t>(can be customized and/or opted-out of)</a:t>
            </a:r>
          </a:p>
        </p:txBody>
      </p:sp>
    </p:spTree>
    <p:extLst>
      <p:ext uri="{BB962C8B-B14F-4D97-AF65-F5344CB8AC3E}">
        <p14:creationId xmlns:p14="http://schemas.microsoft.com/office/powerpoint/2010/main" val="41435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692" y="880702"/>
            <a:ext cx="5929838" cy="3589987"/>
          </a:xfrm>
          <a:prstGeom prst="rect">
            <a:avLst/>
          </a:prstGeom>
        </p:spPr>
      </p:pic>
      <p:sp>
        <p:nvSpPr>
          <p:cNvPr id="3" name="Title 1">
            <a:extLst/>
          </p:cNvPr>
          <p:cNvSpPr txBox="1">
            <a:spLocks/>
          </p:cNvSpPr>
          <p:nvPr/>
        </p:nvSpPr>
        <p:spPr bwMode="auto">
          <a:xfrm>
            <a:off x="0" y="82333"/>
            <a:ext cx="12315359" cy="65534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are the advanced Logging </a:t>
            </a:r>
            <a:r>
              <a:rPr lang="en-US" dirty="0">
                <a:solidFill>
                  <a:srgbClr val="FFFFFF"/>
                </a:solidFill>
                <a:sym typeface="HelvNeue Bold for IBM"/>
              </a:rPr>
              <a:t>capabilities for ICP? (Level 3)</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Rectangle 4">
            <a:extLst/>
          </p:cNvPr>
          <p:cNvSpPr/>
          <p:nvPr/>
        </p:nvSpPr>
        <p:spPr>
          <a:xfrm>
            <a:off x="492370" y="5331609"/>
            <a:ext cx="4979962" cy="1069144"/>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Hosting Infrastructure (Virtual servers)</a:t>
            </a:r>
            <a:endParaRPr lang="he-IL" dirty="0"/>
          </a:p>
        </p:txBody>
      </p:sp>
      <p:sp>
        <p:nvSpPr>
          <p:cNvPr id="6" name="Rectangle 5">
            <a:extLst/>
          </p:cNvPr>
          <p:cNvSpPr/>
          <p:nvPr/>
        </p:nvSpPr>
        <p:spPr>
          <a:xfrm>
            <a:off x="492370" y="2918998"/>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8" name="Rectangle 7">
            <a:extLst/>
          </p:cNvPr>
          <p:cNvSpPr/>
          <p:nvPr/>
        </p:nvSpPr>
        <p:spPr>
          <a:xfrm>
            <a:off x="2845371" y="2918998"/>
            <a:ext cx="1385665"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Default Elasticsearch</a:t>
            </a:r>
            <a:br>
              <a:rPr lang="en-US" dirty="0"/>
            </a:br>
            <a:r>
              <a:rPr lang="en-US" dirty="0"/>
              <a:t> Stack</a:t>
            </a:r>
            <a:endParaRPr lang="he-IL" dirty="0"/>
          </a:p>
        </p:txBody>
      </p:sp>
      <p:cxnSp>
        <p:nvCxnSpPr>
          <p:cNvPr id="10" name="Straight Arrow Connector 9">
            <a:extLst/>
          </p:cNvPr>
          <p:cNvCxnSpPr>
            <a:cxnSpLocks/>
          </p:cNvCxnSpPr>
          <p:nvPr/>
        </p:nvCxnSpPr>
        <p:spPr>
          <a:xfrm>
            <a:off x="2293033" y="3115943"/>
            <a:ext cx="5276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5" name="Rectangle: Rounded Corners 14">
            <a:extLst/>
          </p:cNvPr>
          <p:cNvSpPr/>
          <p:nvPr/>
        </p:nvSpPr>
        <p:spPr>
          <a:xfrm>
            <a:off x="6625883" y="2391506"/>
            <a:ext cx="2564612" cy="355984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External Elasticsearch</a:t>
            </a:r>
            <a:br>
              <a:rPr lang="en-US" dirty="0"/>
            </a:br>
            <a:r>
              <a:rPr lang="en-US" dirty="0"/>
              <a:t>/</a:t>
            </a:r>
            <a:br>
              <a:rPr lang="en-US" dirty="0"/>
            </a:br>
            <a:r>
              <a:rPr lang="en-US" dirty="0"/>
              <a:t>Log Analysis</a:t>
            </a:r>
            <a:br>
              <a:rPr lang="en-US" dirty="0"/>
            </a:br>
            <a:endParaRPr lang="he-IL" dirty="0"/>
          </a:p>
        </p:txBody>
      </p:sp>
      <p:cxnSp>
        <p:nvCxnSpPr>
          <p:cNvPr id="16" name="Straight Arrow Connector 15">
            <a:extLst/>
          </p:cNvPr>
          <p:cNvCxnSpPr>
            <a:cxnSpLocks/>
            <a:endCxn id="15" idx="1"/>
          </p:cNvCxnSpPr>
          <p:nvPr/>
        </p:nvCxnSpPr>
        <p:spPr>
          <a:xfrm>
            <a:off x="5472332" y="4171427"/>
            <a:ext cx="115355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EB0A4DE-B1AA-4E8C-AD63-4D23C45F52F2}"/>
              </a:ext>
            </a:extLst>
          </p:cNvPr>
          <p:cNvSpPr/>
          <p:nvPr/>
        </p:nvSpPr>
        <p:spPr>
          <a:xfrm>
            <a:off x="4368858" y="2897991"/>
            <a:ext cx="1385665"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Additional  Elasticsearch</a:t>
            </a:r>
            <a:br>
              <a:rPr lang="en-US" dirty="0"/>
            </a:br>
            <a:r>
              <a:rPr lang="en-US" dirty="0"/>
              <a:t> Stack</a:t>
            </a:r>
            <a:endParaRPr lang="he-IL" dirty="0"/>
          </a:p>
        </p:txBody>
      </p:sp>
    </p:spTree>
    <p:extLst>
      <p:ext uri="{BB962C8B-B14F-4D97-AF65-F5344CB8AC3E}">
        <p14:creationId xmlns:p14="http://schemas.microsoft.com/office/powerpoint/2010/main" val="5241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Pre-built dashboards are available here </a:t>
            </a:r>
            <a:r>
              <a:rPr lang="en-US" sz="1800" dirty="0">
                <a:hlinkClick r:id="rId2"/>
              </a:rPr>
              <a:t>https://grafana.com/dashboards</a:t>
            </a:r>
            <a:r>
              <a:rPr lang="en-US" sz="1800" dirty="0"/>
              <a:t> and can be imported to your </a:t>
            </a:r>
            <a:r>
              <a:rPr lang="en-US" sz="1800" dirty="0" err="1"/>
              <a:t>Grafana</a:t>
            </a:r>
            <a:r>
              <a:rPr lang="en-US" sz="1800" dirty="0"/>
              <a:t> application – the pre-built dashboards may require some “adjusting: for your </a:t>
            </a:r>
            <a:r>
              <a:rPr lang="en-US" sz="1800" dirty="0" err="1"/>
              <a:t>environemtn</a:t>
            </a:r>
            <a:r>
              <a:rPr lang="en-US" sz="1800" dirty="0"/>
              <a:t>.</a:t>
            </a:r>
          </a:p>
        </p:txBody>
      </p:sp>
      <p:pic>
        <p:nvPicPr>
          <p:cNvPr id="5" name="Picture 4"/>
          <p:cNvPicPr>
            <a:picLocks noChangeAspect="1"/>
          </p:cNvPicPr>
          <p:nvPr/>
        </p:nvPicPr>
        <p:blipFill>
          <a:blip r:embed="rId3"/>
          <a:stretch>
            <a:fillRect/>
          </a:stretch>
        </p:blipFill>
        <p:spPr>
          <a:xfrm>
            <a:off x="0" y="1723280"/>
            <a:ext cx="14630400" cy="6301601"/>
          </a:xfrm>
          <a:prstGeom prst="rect">
            <a:avLst/>
          </a:prstGeom>
        </p:spPr>
      </p:pic>
    </p:spTree>
    <p:extLst>
      <p:ext uri="{BB962C8B-B14F-4D97-AF65-F5344CB8AC3E}">
        <p14:creationId xmlns:p14="http://schemas.microsoft.com/office/powerpoint/2010/main" val="399013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Victor, who is our Sight Reliability Engineer for CAMSE has built a custom dashboard for the ICP workload. </a:t>
            </a:r>
            <a:br>
              <a:rPr lang="en-US" sz="1800" dirty="0"/>
            </a:br>
            <a:r>
              <a:rPr lang="en-US" sz="1800" dirty="0"/>
              <a:t>Please see  </a:t>
            </a:r>
            <a:r>
              <a:rPr lang="en-US" sz="1800" dirty="0">
                <a:hlinkClick r:id="rId2"/>
              </a:rPr>
              <a:t>http://docs.grafana.org/guides/getting_started/</a:t>
            </a:r>
            <a:r>
              <a:rPr lang="en-US" sz="1800" dirty="0"/>
              <a:t>  where you can quickly learn how to build custom dashboards.</a:t>
            </a:r>
          </a:p>
        </p:txBody>
      </p:sp>
      <p:pic>
        <p:nvPicPr>
          <p:cNvPr id="4" name="Picture 3"/>
          <p:cNvPicPr>
            <a:picLocks noChangeAspect="1"/>
          </p:cNvPicPr>
          <p:nvPr/>
        </p:nvPicPr>
        <p:blipFill>
          <a:blip r:embed="rId3"/>
          <a:stretch>
            <a:fillRect/>
          </a:stretch>
        </p:blipFill>
        <p:spPr>
          <a:xfrm>
            <a:off x="579864" y="2018348"/>
            <a:ext cx="9584553" cy="5391311"/>
          </a:xfrm>
          <a:prstGeom prst="rect">
            <a:avLst/>
          </a:prstGeom>
        </p:spPr>
      </p:pic>
    </p:spTree>
    <p:extLst>
      <p:ext uri="{BB962C8B-B14F-4D97-AF65-F5344CB8AC3E}">
        <p14:creationId xmlns:p14="http://schemas.microsoft.com/office/powerpoint/2010/main" val="3569460326"/>
      </p:ext>
    </p:extLst>
  </p:cSld>
  <p:clrMapOvr>
    <a:masterClrMapping/>
  </p:clrMapOvr>
</p:sld>
</file>

<file path=ppt/theme/theme1.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Cloud private for BNSF 07262017 v3" id="{C5118238-B9FE-5741-8027-E8DDAE0EA528}" vid="{00093513-9853-F449-9A93-A72938BD1BA8}"/>
    </a:ext>
  </a:extLst>
</a:theme>
</file>

<file path=ppt/theme/theme2.xml><?xml version="1.0" encoding="utf-8"?>
<a:theme xmlns:a="http://schemas.openxmlformats.org/drawingml/2006/main" name="1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88149</TotalTime>
  <Words>1037</Words>
  <Application>Microsoft Office PowerPoint</Application>
  <PresentationFormat>Custom</PresentationFormat>
  <Paragraphs>147</Paragraphs>
  <Slides>38</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.AppleSystemUIFont</vt:lpstr>
      <vt:lpstr>Arial</vt:lpstr>
      <vt:lpstr>Calibri</vt:lpstr>
      <vt:lpstr>Helvetica Light</vt:lpstr>
      <vt:lpstr>Helvetica Neue</vt:lpstr>
      <vt:lpstr>HelvNeue Bold for IBM</vt:lpstr>
      <vt:lpstr>IBM Plex Sans Regular</vt:lpstr>
      <vt:lpstr>Lucida Grande</vt:lpstr>
      <vt:lpstr>LucidaGrande</vt:lpstr>
      <vt:lpstr>Times New Roman</vt:lpstr>
      <vt:lpstr>IBM Cloud private theme</vt:lpstr>
      <vt:lpstr>1_Custom Design</vt:lpstr>
      <vt:lpstr>Monitoring and dashboarding in ICP </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Custom Dashboards with Grafana</vt:lpstr>
      <vt:lpstr>View Logs in Server UI</vt:lpstr>
      <vt:lpstr>View Logs in Kibana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IBM Cloud private Performance Monitoring </vt:lpstr>
      <vt:lpstr>IBM Cloud private Performance Monitoring </vt:lpstr>
      <vt:lpstr>IBM Cloud private Performance Monitoring </vt:lpstr>
      <vt:lpstr>IBM Cloud private Performance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GPJ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Napolitano</dc:creator>
  <cp:lastModifiedBy>ROBERT Barron</cp:lastModifiedBy>
  <cp:revision>839</cp:revision>
  <dcterms:created xsi:type="dcterms:W3CDTF">2015-04-16T15:33:21Z</dcterms:created>
  <dcterms:modified xsi:type="dcterms:W3CDTF">2017-12-06T10:56:20Z</dcterms:modified>
</cp:coreProperties>
</file>